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7" r:id="rId2"/>
    <p:sldId id="317" r:id="rId3"/>
    <p:sldId id="331" r:id="rId4"/>
    <p:sldId id="332" r:id="rId5"/>
    <p:sldId id="333" r:id="rId6"/>
    <p:sldId id="335" r:id="rId7"/>
    <p:sldId id="336" r:id="rId8"/>
    <p:sldId id="318" r:id="rId9"/>
    <p:sldId id="338" r:id="rId10"/>
    <p:sldId id="339" r:id="rId11"/>
    <p:sldId id="340" r:id="rId12"/>
    <p:sldId id="341" r:id="rId13"/>
    <p:sldId id="343" r:id="rId14"/>
    <p:sldId id="359" r:id="rId15"/>
    <p:sldId id="360" r:id="rId16"/>
    <p:sldId id="356" r:id="rId17"/>
    <p:sldId id="347" r:id="rId18"/>
    <p:sldId id="357" r:id="rId19"/>
    <p:sldId id="349" r:id="rId20"/>
    <p:sldId id="350" r:id="rId21"/>
    <p:sldId id="358" r:id="rId22"/>
    <p:sldId id="352" r:id="rId23"/>
    <p:sldId id="353" r:id="rId24"/>
    <p:sldId id="355" r:id="rId25"/>
    <p:sldId id="362" r:id="rId26"/>
    <p:sldId id="361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42" r:id="rId51"/>
    <p:sldId id="387" r:id="rId52"/>
    <p:sldId id="386" r:id="rId53"/>
    <p:sldId id="388" r:id="rId54"/>
    <p:sldId id="389" r:id="rId55"/>
    <p:sldId id="390" r:id="rId56"/>
    <p:sldId id="330" r:id="rId57"/>
    <p:sldId id="315" r:id="rId58"/>
    <p:sldId id="31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3"/>
    <p:restoredTop sz="91382"/>
  </p:normalViewPr>
  <p:slideViewPr>
    <p:cSldViewPr snapToGrid="0" snapToObjects="1">
      <p:cViewPr varScale="1">
        <p:scale>
          <a:sx n="101" d="100"/>
          <a:sy n="101" d="100"/>
        </p:scale>
        <p:origin x="1408" y="192"/>
      </p:cViewPr>
      <p:guideLst/>
    </p:cSldViewPr>
  </p:slideViewPr>
  <p:outlineViewPr>
    <p:cViewPr>
      <p:scale>
        <a:sx n="33" d="100"/>
        <a:sy n="33" d="100"/>
      </p:scale>
      <p:origin x="0" y="-50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293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B8808-8969-7344-A9F7-2461801DD09E}" type="datetimeFigureOut">
              <a:rPr lang="en-US" smtClean="0"/>
              <a:t>7/1/22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9E931-C942-3E49-AA16-7FF92778F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4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24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Remember to protect yourself from the transfer of bodily fluids by using gloves and breathing barriers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13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if you KNOW the victim, the rescue may become ugly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2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Activate EMS as soon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71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basic information ready such as location and initial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98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possible, stay on the phone. Some operators may be trained to help guide you through the emergency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25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 how the defibrillator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83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96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 CPR entities do not require breaths for a non-responsive heart, only compressions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77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victim may have choked, and the object is still lodged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42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all take very good care of ourselves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Cardiopulmonary resuscitation (CPR) is a proven rescue technique used when someone’s breathing or heartbeat has stopped.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a combination of rescue techniques that were developed in the late 1950s to the early 1960s.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82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68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76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14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64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61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89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72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Check the unresponsive patient for breathing. This should last no longer than 10 seconds.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Look for chest motion, listen for breathing and feel for breath on your cheek.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373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Image shows universal distress signal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the victim is not breathing, try to establish an open airway using the head tilt-chin lift method.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Remove all solid matter from the mouth using a finger sweep with a gloved hand.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the mouth has liquid in it, then roll victim on their side using a “log roll” maneuver to allow the fluid to drain.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175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Remembering the ABCs is vital for proper assessment of the injured person’s condition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Proper administration of the ABCs, coupled with ongoing assessment, is critical to victim’s survival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08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CPR is the use of chest compressions and mouth-to-mouth breathing that allows some oxygenated blood to flow to the brain and other organs.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Ultimately it buys the victim time until advanced medical support can arrive.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729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Place rescue breathing mask or shield, flat on the patient’s face, pinching the nostrils if required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the head tilt / chin lift method to establish the airway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sure to create an airtight seal around the patient’s mouth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05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35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brain tissue begins dying in as little as 4 minutes and is generally fatal after 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Proper technique can greatly increase the flow of blood to the brain and other vital organs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69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18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55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82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136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454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23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2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good to know that all 50 states have a “Good Samaritan” law that protects the first aid provider.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Deciding to help is a big decision.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CPR is designed to cause no further harm and without your involvement the victim will surely die.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Lend assistance even if others are already involved.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157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031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656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2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deciding to help, the rescuer must take the time to do an assessment of the immediate area. This allows time to gather information and to look for potential hazards.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“would-be” rescuers have accidentally become victims themselves due to an incomplete assessment of the accident scene.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a situation involving electrical shock, make sure that the lines have been de-energized before approaching the patient.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Look for any hazards such as traffic, chemical or gas exposure, downed wires or environmental hazards.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81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“would-be” rescuers have accidentally become victims themselves due to an incomplete assessment of the accident scene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11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“would-be” rescuers have accidentally become victims themselves due to an incomplete assessment of the accident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97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Remain aware of the surroundings and don’t become another victim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6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Those things that surprise you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“I didn’t see that!”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E931-C942-3E49-AA16-7FF92778FC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2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AF5D-62D4-470E-47DE-4D26AE0E1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7450" y="2871788"/>
            <a:ext cx="9734550" cy="1003305"/>
          </a:xfrm>
          <a:solidFill>
            <a:srgbClr val="FFFFFF"/>
          </a:solidFill>
        </p:spPr>
        <p:txBody>
          <a:bodyPr anchor="b">
            <a:normAutofit/>
          </a:bodyPr>
          <a:lstStyle>
            <a:lvl1pPr algn="r">
              <a:defRPr sz="5400" b="1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63ADA-AC9B-E7D6-5A20-CD1B3D0AEC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57449" y="3875093"/>
            <a:ext cx="8658225" cy="482595"/>
          </a:xfrm>
          <a:solidFill>
            <a:schemeClr val="tx2"/>
          </a:solidFill>
        </p:spPr>
        <p:txBody>
          <a:bodyPr anchor="ctr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6411C56-CFA5-81E8-4A9C-5A2E2BB1086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23912" y="5149840"/>
            <a:ext cx="10515600" cy="962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© Copyright by the Institute for Safety in Powerline Construction</a:t>
            </a:r>
            <a:br>
              <a:rPr lang="en-US" dirty="0"/>
            </a:br>
            <a:r>
              <a:rPr lang="en-US" dirty="0"/>
              <a:t>3504 Parliament Ct. Alexandria, LA 71303</a:t>
            </a:r>
            <a:br>
              <a:rPr lang="en-US" dirty="0"/>
            </a:br>
            <a:r>
              <a:rPr lang="en-US" dirty="0"/>
              <a:t>All rights reserved.</a:t>
            </a:r>
            <a:br>
              <a:rPr lang="en-US" dirty="0"/>
            </a:br>
            <a:r>
              <a:rPr lang="en-US" dirty="0"/>
              <a:t>This material or any part thereof</a:t>
            </a:r>
            <a:br>
              <a:rPr lang="en-US" dirty="0"/>
            </a:br>
            <a:r>
              <a:rPr lang="en-US" dirty="0"/>
              <a:t>may not be reproduced in any form</a:t>
            </a:r>
            <a:br>
              <a:rPr lang="en-US" dirty="0"/>
            </a:br>
            <a:r>
              <a:rPr lang="en-US" dirty="0"/>
              <a:t>without the written permission of the</a:t>
            </a:r>
            <a:br>
              <a:rPr lang="en-US" dirty="0"/>
            </a:br>
            <a:r>
              <a:rPr lang="en-US" dirty="0"/>
              <a:t>Institute for Safety in Powerline Construction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0CA8254-ABA5-660C-48A1-71D3D6CCEA1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1115675" y="3875093"/>
            <a:ext cx="1076324" cy="4825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ISPC</a:t>
            </a:r>
          </a:p>
        </p:txBody>
      </p:sp>
    </p:spTree>
    <p:extLst>
      <p:ext uri="{BB962C8B-B14F-4D97-AF65-F5344CB8AC3E}">
        <p14:creationId xmlns:p14="http://schemas.microsoft.com/office/powerpoint/2010/main" val="1216616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EF9D-FE7C-B8C1-8D12-CC867C0A8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5244B-382E-9EBE-0A58-682B0875D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3F2AC-2C89-C318-3FE1-0B093FA58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4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0A10-745A-110B-23FA-1B4FC3740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7A34E5-41A8-9B99-9251-E0AF597D0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5EDA5-C419-8A12-D340-EDA8FBA54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886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AF5D-62D4-470E-47DE-4D26AE0E1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7450" y="2771774"/>
            <a:ext cx="9734550" cy="1103319"/>
          </a:xfrm>
          <a:solidFill>
            <a:srgbClr val="FFFFFF"/>
          </a:solidFill>
        </p:spPr>
        <p:txBody>
          <a:bodyPr anchor="ctr">
            <a:normAutofit/>
          </a:bodyPr>
          <a:lstStyle>
            <a:lvl1pPr algn="r">
              <a:defRPr sz="6600" b="1" i="0"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63ADA-AC9B-E7D6-5A20-CD1B3D0AEC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01059" y="3976698"/>
            <a:ext cx="2814637" cy="482595"/>
          </a:xfrm>
          <a:solidFill>
            <a:schemeClr val="tx2"/>
          </a:solidFill>
        </p:spPr>
        <p:txBody>
          <a:bodyPr anchor="ctr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D7912FB-6BA9-6A50-F64B-0FF0A945D3E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501059" y="4549000"/>
            <a:ext cx="2814637" cy="482595"/>
          </a:xfrm>
          <a:solidFill>
            <a:schemeClr val="tx2"/>
          </a:solidFill>
        </p:spPr>
        <p:txBody>
          <a:bodyPr anchor="ctr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129DDB-D101-09D0-435F-421B980F4B0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501059" y="5121302"/>
            <a:ext cx="2814637" cy="482595"/>
          </a:xfrm>
          <a:solidFill>
            <a:schemeClr val="tx2"/>
          </a:solidFill>
        </p:spPr>
        <p:txBody>
          <a:bodyPr anchor="ctr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379541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07A7-3046-72CE-219C-8D5B5C362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D4AD7-0C35-F405-34D1-DA6836FB2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89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B8DD-5CF0-D8BB-3808-6532E6FC0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39BB0-F901-2F14-34EF-B41E9B1A1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75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AF5D-62D4-470E-47DE-4D26AE0E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63ADA-AC9B-E7D6-5A20-CD1B3D0AE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35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757D7-1370-F636-CD5B-9326561E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FB826-0E74-A079-1023-D39BC4BC9F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881CD-279F-0F97-828F-9FC3644BC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622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7D61E-F2CE-2C02-4267-6E6CA938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47D79-7888-9ACF-3C16-AE7F23EAB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694B3-C36B-93D1-9081-6D823F228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3F9DC-0F12-A91E-465E-881FCB9C8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4FD5E-6877-779E-3B96-C91F18DA0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03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DB91-588D-249F-7861-438DD357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109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3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02B4D-98AE-D499-8511-2953C00D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EF2DB-AF6A-C575-79C1-199D617C2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F5DD0A-E855-BE7D-A869-1551CF9930B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96143" y="6492875"/>
            <a:ext cx="957657" cy="302418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84378DA-A651-0DC6-0560-6B9FB37093AE}"/>
              </a:ext>
            </a:extLst>
          </p:cNvPr>
          <p:cNvSpPr txBox="1">
            <a:spLocks/>
          </p:cNvSpPr>
          <p:nvPr userDrawn="1"/>
        </p:nvSpPr>
        <p:spPr>
          <a:xfrm>
            <a:off x="838200" y="649868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© ISPC 2022</a:t>
            </a:r>
          </a:p>
        </p:txBody>
      </p:sp>
    </p:spTree>
    <p:extLst>
      <p:ext uri="{BB962C8B-B14F-4D97-AF65-F5344CB8AC3E}">
        <p14:creationId xmlns:p14="http://schemas.microsoft.com/office/powerpoint/2010/main" val="12577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owan Old Style Roman" panose="02040602040506020204" pitchFamily="18" charset="77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Iowan Old Style Roman" panose="02040602040506020204" pitchFamily="18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Wingdings" pitchFamily="2" charset="2"/>
        <a:buChar char="§"/>
        <a:defRPr sz="2000" kern="1200">
          <a:solidFill>
            <a:schemeClr val="tx1"/>
          </a:solidFill>
          <a:latin typeface="Iowan Old Style Roman" panose="02040602040506020204" pitchFamily="18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50000"/>
        <a:buFont typeface="Wingdings" pitchFamily="2" charset="2"/>
        <a:buChar char="Ø"/>
        <a:defRPr sz="1800" kern="1200">
          <a:solidFill>
            <a:schemeClr val="tx1"/>
          </a:solidFill>
          <a:latin typeface="Iowan Old Style Roman" panose="02040602040506020204" pitchFamily="18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50000"/>
        <a:buFont typeface="Wingdings" pitchFamily="2" charset="2"/>
        <a:buChar char="v"/>
        <a:defRPr sz="1800" kern="1200">
          <a:solidFill>
            <a:schemeClr val="tx1"/>
          </a:solidFill>
          <a:latin typeface="Iowan Old Style Roman" panose="02040602040506020204" pitchFamily="18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0B63-4DBA-9485-09AC-C76BD760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 Provider Program for Utilities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AF684-B71D-385E-331B-DCF9BB083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Institute for Safety in Powerline Construction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F767B-3466-C36B-5F50-C27F897B607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06F3454-8EFD-A022-2D1D-544D41AFB38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© Copyright by the Institute for Safety in Powerline Construction</a:t>
            </a:r>
            <a:br>
              <a:rPr lang="en-US" dirty="0"/>
            </a:br>
            <a:r>
              <a:rPr lang="en-US" dirty="0"/>
              <a:t>3504 Parliament Ct. Alexandria, LA 71303</a:t>
            </a:r>
            <a:br>
              <a:rPr lang="en-US" dirty="0"/>
            </a:br>
            <a:r>
              <a:rPr lang="en-US" dirty="0"/>
              <a:t>All rights reserved.</a:t>
            </a:r>
            <a:br>
              <a:rPr lang="en-US" dirty="0"/>
            </a:br>
            <a:r>
              <a:rPr lang="en-US" dirty="0"/>
              <a:t>This material or any part thereof</a:t>
            </a:r>
            <a:br>
              <a:rPr lang="en-US" dirty="0"/>
            </a:br>
            <a:r>
              <a:rPr lang="en-US" dirty="0"/>
              <a:t>may not be reproduced in any form</a:t>
            </a:r>
            <a:br>
              <a:rPr lang="en-US" dirty="0"/>
            </a:br>
            <a:r>
              <a:rPr lang="en-US" dirty="0"/>
              <a:t>without the written permission of the</a:t>
            </a:r>
            <a:br>
              <a:rPr lang="en-US" dirty="0"/>
            </a:br>
            <a:r>
              <a:rPr lang="en-US" dirty="0"/>
              <a:t>Institute for Safety in Powerline Construction</a:t>
            </a:r>
          </a:p>
        </p:txBody>
      </p:sp>
    </p:spTree>
    <p:extLst>
      <p:ext uri="{BB962C8B-B14F-4D97-AF65-F5344CB8AC3E}">
        <p14:creationId xmlns:p14="http://schemas.microsoft.com/office/powerpoint/2010/main" val="2993428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road&#10;&#10;Description automatically generated with low confidence">
            <a:extLst>
              <a:ext uri="{FF2B5EF4-FFF2-40B4-BE49-F238E27FC236}">
                <a16:creationId xmlns:a16="http://schemas.microsoft.com/office/drawing/2014/main" id="{488084E4-8493-5720-DFEB-4F4CBD9CE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9150FC3-CE2D-15C0-3591-2735A6B34D82}"/>
              </a:ext>
            </a:extLst>
          </p:cNvPr>
          <p:cNvSpPr txBox="1">
            <a:spLocks/>
          </p:cNvSpPr>
          <p:nvPr/>
        </p:nvSpPr>
        <p:spPr>
          <a:xfrm>
            <a:off x="7976382" y="681038"/>
            <a:ext cx="3377417" cy="1204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defRPr>
            </a:lvl1pPr>
          </a:lstStyle>
          <a:p>
            <a:r>
              <a:rPr lang="en-US" spc="300" dirty="0"/>
              <a:t>SE</a:t>
            </a:r>
            <a:r>
              <a:rPr lang="en-US" sz="6000" b="1" spc="300" dirty="0">
                <a:solidFill>
                  <a:schemeClr val="accent2"/>
                </a:solidFill>
              </a:rPr>
              <a:t>T</a:t>
            </a:r>
            <a:r>
              <a:rPr lang="en-US" spc="300" dirty="0"/>
              <a:t>UP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C5604C1-F224-9217-90B8-CDAE6F222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3337" y="2006600"/>
            <a:ext cx="40123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2"/>
                </a:solidFill>
              </a:rPr>
              <a:t>Traffic</a:t>
            </a:r>
          </a:p>
          <a:p>
            <a:r>
              <a:rPr lang="en-US" sz="3200" dirty="0"/>
              <a:t>Vehicles positions</a:t>
            </a:r>
          </a:p>
          <a:p>
            <a:r>
              <a:rPr lang="en-US" sz="3200" dirty="0"/>
              <a:t>Safe approach</a:t>
            </a:r>
          </a:p>
          <a:p>
            <a:r>
              <a:rPr lang="en-US" sz="3200" dirty="0"/>
              <a:t>Remain alert</a:t>
            </a:r>
          </a:p>
        </p:txBody>
      </p:sp>
    </p:spTree>
    <p:extLst>
      <p:ext uri="{BB962C8B-B14F-4D97-AF65-F5344CB8AC3E}">
        <p14:creationId xmlns:p14="http://schemas.microsoft.com/office/powerpoint/2010/main" val="147757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, can&#10;&#10;Description automatically generated">
            <a:extLst>
              <a:ext uri="{FF2B5EF4-FFF2-40B4-BE49-F238E27FC236}">
                <a16:creationId xmlns:a16="http://schemas.microsoft.com/office/drawing/2014/main" id="{8010578F-96B0-F729-8815-B7DE762A5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86F9C9-D576-B297-654C-6B52F4906367}"/>
              </a:ext>
            </a:extLst>
          </p:cNvPr>
          <p:cNvSpPr txBox="1">
            <a:spLocks/>
          </p:cNvSpPr>
          <p:nvPr/>
        </p:nvSpPr>
        <p:spPr>
          <a:xfrm>
            <a:off x="836675" y="5313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defRPr>
            </a:lvl1pPr>
          </a:lstStyle>
          <a:p>
            <a:r>
              <a:rPr lang="en-US" spc="300" dirty="0"/>
              <a:t>SET</a:t>
            </a:r>
            <a:r>
              <a:rPr lang="en-US" sz="6000" b="1" spc="300" dirty="0">
                <a:solidFill>
                  <a:schemeClr val="accent2"/>
                </a:solidFill>
              </a:rPr>
              <a:t>U</a:t>
            </a:r>
            <a:r>
              <a:rPr lang="en-US" spc="300" dirty="0"/>
              <a:t>P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DEC639-8A24-8D26-60C9-2F0245805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1" y="1975290"/>
            <a:ext cx="606903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2"/>
                </a:solidFill>
              </a:rPr>
              <a:t>Unknown Hazard</a:t>
            </a:r>
          </a:p>
          <a:p>
            <a:r>
              <a:rPr lang="en-US" sz="3200" dirty="0"/>
              <a:t>Gas</a:t>
            </a:r>
          </a:p>
          <a:p>
            <a:r>
              <a:rPr lang="en-US" sz="3200" dirty="0"/>
              <a:t>Chemical</a:t>
            </a:r>
          </a:p>
          <a:p>
            <a:r>
              <a:rPr lang="en-US" sz="3200" dirty="0"/>
              <a:t>Electrical</a:t>
            </a:r>
          </a:p>
          <a:p>
            <a:r>
              <a:rPr lang="en-US" sz="3200" dirty="0"/>
              <a:t>Fire</a:t>
            </a:r>
          </a:p>
          <a:p>
            <a:r>
              <a:rPr lang="en-US" sz="3200" dirty="0"/>
              <a:t>Collapse</a:t>
            </a:r>
          </a:p>
          <a:p>
            <a:r>
              <a:rPr lang="en-US" sz="3200" dirty="0"/>
              <a:t>Lack of oxygen</a:t>
            </a:r>
          </a:p>
          <a:p>
            <a:r>
              <a:rPr lang="en-US" sz="3200" dirty="0"/>
              <a:t>Weapons</a:t>
            </a:r>
          </a:p>
        </p:txBody>
      </p:sp>
    </p:spTree>
    <p:extLst>
      <p:ext uri="{BB962C8B-B14F-4D97-AF65-F5344CB8AC3E}">
        <p14:creationId xmlns:p14="http://schemas.microsoft.com/office/powerpoint/2010/main" val="2284751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998FB-13C2-C195-48B7-6659D4883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91" r="-1" b="2734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7E3E91-C3F5-3991-F911-45A6E91B5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620" y="365125"/>
            <a:ext cx="3362180" cy="1325563"/>
          </a:xfrm>
        </p:spPr>
        <p:txBody>
          <a:bodyPr/>
          <a:lstStyle/>
          <a:p>
            <a:r>
              <a:rPr lang="en-US" spc="300" dirty="0"/>
              <a:t>SETU</a:t>
            </a:r>
            <a:r>
              <a:rPr lang="en-US" sz="6000" b="1" spc="300" dirty="0">
                <a:solidFill>
                  <a:schemeClr val="accent2"/>
                </a:solidFill>
              </a:rPr>
              <a:t>P</a:t>
            </a:r>
            <a:endParaRPr lang="en-US" spc="3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E971B0-8D56-1516-0A1E-BADCA04F4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619" y="1825625"/>
            <a:ext cx="37689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2"/>
                </a:solidFill>
              </a:rPr>
              <a:t>Protect Self and Patient</a:t>
            </a:r>
          </a:p>
          <a:p>
            <a:r>
              <a:rPr lang="en-US" sz="3200" dirty="0"/>
              <a:t>Prevent further harm</a:t>
            </a:r>
          </a:p>
          <a:p>
            <a:r>
              <a:rPr lang="en-US" sz="3200" dirty="0"/>
              <a:t>Use barriers</a:t>
            </a:r>
          </a:p>
        </p:txBody>
      </p:sp>
    </p:spTree>
    <p:extLst>
      <p:ext uri="{BB962C8B-B14F-4D97-AF65-F5344CB8AC3E}">
        <p14:creationId xmlns:p14="http://schemas.microsoft.com/office/powerpoint/2010/main" val="3560872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CED42386-14D0-C4AB-6721-1293ADA67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2" b="-1"/>
          <a:stretch/>
        </p:blipFill>
        <p:spPr>
          <a:xfrm>
            <a:off x="300052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F74A5-E930-3C1D-1BA5-18643B74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24643" cy="1899912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Bloodborne Pathogens</a:t>
            </a:r>
            <a:br>
              <a:rPr lang="en-US" sz="3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3600" dirty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29 CFR 1910.1030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22787-4236-474B-B6CE-5AF6FF3E7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0258"/>
            <a:ext cx="3822189" cy="38454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Barrier Protection</a:t>
            </a:r>
          </a:p>
          <a:p>
            <a:r>
              <a:rPr lang="en-US" dirty="0"/>
              <a:t>Risk of communicable disease</a:t>
            </a:r>
          </a:p>
          <a:p>
            <a:r>
              <a:rPr lang="en-US" dirty="0"/>
              <a:t>Lay rescuers often know the victim</a:t>
            </a:r>
          </a:p>
          <a:p>
            <a:r>
              <a:rPr lang="en-US" dirty="0"/>
              <a:t>Perform chest compressions, at least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374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2C3D81B-2B1E-E666-37A4-5F4E228BB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0" r="40"/>
          <a:stretch/>
        </p:blipFill>
        <p:spPr bwMode="auto">
          <a:xfrm>
            <a:off x="3357510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B381DF-A24A-E174-AD5E-3871E043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22523" cy="1899912"/>
          </a:xfrm>
        </p:spPr>
        <p:txBody>
          <a:bodyPr anchor="b">
            <a:normAutofit/>
          </a:bodyPr>
          <a:lstStyle/>
          <a:p>
            <a:r>
              <a:rPr lang="en-US" dirty="0"/>
              <a:t>Chain of Survival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BD6B6A-5975-0767-E9FD-04C52F038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4263"/>
            <a:ext cx="3971925" cy="4138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Four Links in the Chain of Survival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Early Access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Early CPR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Early Defibrillation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Early Advanced Care</a:t>
            </a:r>
          </a:p>
        </p:txBody>
      </p:sp>
    </p:spTree>
    <p:extLst>
      <p:ext uri="{BB962C8B-B14F-4D97-AF65-F5344CB8AC3E}">
        <p14:creationId xmlns:p14="http://schemas.microsoft.com/office/powerpoint/2010/main" val="3374667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2C3D81B-2B1E-E666-37A4-5F4E228BB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0344" r="10344"/>
          <a:stretch/>
        </p:blipFill>
        <p:spPr bwMode="auto">
          <a:xfrm>
            <a:off x="3845575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B381DF-A24A-E174-AD5E-3871E043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22523" cy="1899912"/>
          </a:xfrm>
        </p:spPr>
        <p:txBody>
          <a:bodyPr anchor="b">
            <a:normAutofit/>
          </a:bodyPr>
          <a:lstStyle/>
          <a:p>
            <a:r>
              <a:rPr lang="en-US" dirty="0"/>
              <a:t>Chain of Survival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2A39-76B2-1916-CF1C-4A746BA8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4893"/>
            <a:ext cx="3971795" cy="413798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Early Access</a:t>
            </a:r>
          </a:p>
          <a:p>
            <a:r>
              <a:rPr lang="en-US" sz="2400" dirty="0"/>
              <a:t>Early identification of patient collapse</a:t>
            </a:r>
          </a:p>
          <a:p>
            <a:r>
              <a:rPr lang="en-US" sz="2400" dirty="0"/>
              <a:t>Recognition of unresponsiveness</a:t>
            </a:r>
          </a:p>
          <a:p>
            <a:r>
              <a:rPr lang="en-US" sz="2400" dirty="0"/>
              <a:t>Rapid activation of EMS</a:t>
            </a:r>
          </a:p>
          <a:p>
            <a:r>
              <a:rPr lang="en-US" sz="2400" dirty="0"/>
              <a:t>Rapid arrival of EMS responders</a:t>
            </a:r>
          </a:p>
          <a:p>
            <a:r>
              <a:rPr lang="en-US" sz="2400" dirty="0"/>
              <a:t>Identification of the arrested state</a:t>
            </a:r>
          </a:p>
        </p:txBody>
      </p:sp>
    </p:spTree>
    <p:extLst>
      <p:ext uri="{BB962C8B-B14F-4D97-AF65-F5344CB8AC3E}">
        <p14:creationId xmlns:p14="http://schemas.microsoft.com/office/powerpoint/2010/main" val="2828699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2C3D81B-2B1E-E666-37A4-5F4E228BB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8" b="15169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B381DF-A24A-E174-AD5E-3871E043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22523" cy="1899912"/>
          </a:xfrm>
        </p:spPr>
        <p:txBody>
          <a:bodyPr anchor="b">
            <a:normAutofit/>
          </a:bodyPr>
          <a:lstStyle/>
          <a:p>
            <a:r>
              <a:rPr lang="en-US" dirty="0"/>
              <a:t>Chain of Survival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2A39-76B2-1916-CF1C-4A746BA8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971795" cy="374276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arenR" startAt="2"/>
            </a:pPr>
            <a:r>
              <a:rPr lang="en-US" sz="3000" dirty="0"/>
              <a:t>Early CPR</a:t>
            </a:r>
          </a:p>
          <a:p>
            <a:r>
              <a:rPr lang="en-US" sz="2600" dirty="0"/>
              <a:t>Most beneficial when started early</a:t>
            </a:r>
          </a:p>
          <a:p>
            <a:r>
              <a:rPr lang="en-US" sz="2600" dirty="0"/>
              <a:t>Bystander CPR has positive effect on patient outcome</a:t>
            </a:r>
          </a:p>
          <a:p>
            <a:r>
              <a:rPr lang="en-US" sz="2600" dirty="0"/>
              <a:t>Community-wide CPR programs (schools)</a:t>
            </a:r>
          </a:p>
          <a:p>
            <a:r>
              <a:rPr lang="en-US" sz="2600" dirty="0"/>
              <a:t>Most beneficial when the next links follow rapidly</a:t>
            </a:r>
          </a:p>
        </p:txBody>
      </p:sp>
    </p:spTree>
    <p:extLst>
      <p:ext uri="{BB962C8B-B14F-4D97-AF65-F5344CB8AC3E}">
        <p14:creationId xmlns:p14="http://schemas.microsoft.com/office/powerpoint/2010/main" val="3993822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024A783-7DF5-AB15-5609-44FAEDE3C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2522358" y="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B381DF-A24A-E174-AD5E-3871E043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09789" cy="1899912"/>
          </a:xfrm>
        </p:spPr>
        <p:txBody>
          <a:bodyPr anchor="b">
            <a:normAutofit/>
          </a:bodyPr>
          <a:lstStyle/>
          <a:p>
            <a:r>
              <a:rPr lang="en-US" dirty="0"/>
              <a:t>Chain of Survival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2A39-76B2-1916-CF1C-4A746BA8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7419"/>
            <a:ext cx="3822189" cy="38095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 startAt="3"/>
            </a:pPr>
            <a:r>
              <a:rPr lang="en-US" dirty="0"/>
              <a:t>Early Defibrillation</a:t>
            </a:r>
          </a:p>
          <a:p>
            <a:r>
              <a:rPr lang="en-US" sz="2400" dirty="0"/>
              <a:t>Most vital link</a:t>
            </a:r>
          </a:p>
          <a:p>
            <a:r>
              <a:rPr lang="en-US" sz="2400" dirty="0"/>
              <a:t>Most likely to improve survival rates</a:t>
            </a:r>
          </a:p>
          <a:p>
            <a:r>
              <a:rPr lang="en-US" sz="2400" dirty="0"/>
              <a:t>Jump start the heart</a:t>
            </a:r>
          </a:p>
          <a:p>
            <a:r>
              <a:rPr lang="en-US" sz="2400" dirty="0"/>
              <a:t>Defibrillation is why we must activate EMS early</a:t>
            </a:r>
          </a:p>
        </p:txBody>
      </p:sp>
    </p:spTree>
    <p:extLst>
      <p:ext uri="{BB962C8B-B14F-4D97-AF65-F5344CB8AC3E}">
        <p14:creationId xmlns:p14="http://schemas.microsoft.com/office/powerpoint/2010/main" val="2087839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024A783-7DF5-AB15-5609-44FAEDE3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873" r="3873"/>
          <a:stretch/>
        </p:blipFill>
        <p:spPr bwMode="auto">
          <a:xfrm>
            <a:off x="31065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B381DF-A24A-E174-AD5E-3871E043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09789" cy="1899912"/>
          </a:xfrm>
        </p:spPr>
        <p:txBody>
          <a:bodyPr anchor="b">
            <a:normAutofit/>
          </a:bodyPr>
          <a:lstStyle/>
          <a:p>
            <a:r>
              <a:rPr lang="en-US" dirty="0"/>
              <a:t>Chain of Survival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2A39-76B2-1916-CF1C-4A746BA8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7419"/>
            <a:ext cx="4097055" cy="380954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 startAt="4"/>
            </a:pPr>
            <a:r>
              <a:rPr lang="en-US" dirty="0"/>
              <a:t>Early Advanced Cardiac Life Support (ACLS)</a:t>
            </a:r>
          </a:p>
          <a:p>
            <a:r>
              <a:rPr lang="en-US" sz="2400" dirty="0"/>
              <a:t>Provided by cardiac technicians and paramedics</a:t>
            </a:r>
          </a:p>
          <a:p>
            <a:r>
              <a:rPr lang="en-US" sz="2400" dirty="0"/>
              <a:t>Includes:</a:t>
            </a:r>
          </a:p>
          <a:p>
            <a:pPr lvl="1"/>
            <a:r>
              <a:rPr lang="en-US" sz="2000" dirty="0"/>
              <a:t>Advanced airway support</a:t>
            </a:r>
          </a:p>
          <a:p>
            <a:pPr lvl="1"/>
            <a:r>
              <a:rPr lang="en-US" sz="2000" dirty="0"/>
              <a:t>IV and drug administration</a:t>
            </a:r>
          </a:p>
          <a:p>
            <a:pPr lvl="1"/>
            <a:r>
              <a:rPr lang="en-US" sz="2000" dirty="0"/>
              <a:t>Controls heart arrhythmias	</a:t>
            </a:r>
          </a:p>
        </p:txBody>
      </p:sp>
    </p:spTree>
    <p:extLst>
      <p:ext uri="{BB962C8B-B14F-4D97-AF65-F5344CB8AC3E}">
        <p14:creationId xmlns:p14="http://schemas.microsoft.com/office/powerpoint/2010/main" val="3884249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US" dirty="0"/>
              <a:t>Heart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r>
              <a:rPr lang="en-US" dirty="0"/>
              <a:t>Specialized muscle</a:t>
            </a:r>
          </a:p>
          <a:p>
            <a:r>
              <a:rPr lang="en-US" dirty="0"/>
              <a:t>Size and position</a:t>
            </a:r>
          </a:p>
          <a:p>
            <a:r>
              <a:rPr lang="en-US" dirty="0"/>
              <a:t>The pump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5C0D7-A510-DEBA-BF01-13910E1A7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06"/>
          <a:stretch/>
        </p:blipFill>
        <p:spPr>
          <a:xfrm>
            <a:off x="5010387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20562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055B8-FA2D-19BB-2296-708838659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63" r="293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D4C27F-0385-28B3-E596-4594AFAE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spc="3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CPR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B4E6D-84C6-CCAB-1C46-91DEF9F3D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FFFFFF"/>
                </a:solidFill>
                <a:latin typeface="Iowan Old Style Roman" panose="02040602040506020204" pitchFamily="18" charset="77"/>
              </a:rPr>
              <a:t>Cardio-Pulmonary Resuscitation</a:t>
            </a:r>
          </a:p>
        </p:txBody>
      </p:sp>
    </p:spTree>
    <p:extLst>
      <p:ext uri="{BB962C8B-B14F-4D97-AF65-F5344CB8AC3E}">
        <p14:creationId xmlns:p14="http://schemas.microsoft.com/office/powerpoint/2010/main" val="351110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id="{08F7B11D-F3E0-D9F9-801B-30F42C66F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6527" b="920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Heart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heart is positioned between the breastbone (sternum) and the spine</a:t>
            </a:r>
          </a:p>
          <a:p>
            <a:r>
              <a:rPr lang="en-US" dirty="0">
                <a:solidFill>
                  <a:srgbClr val="FFFFFF"/>
                </a:solidFill>
              </a:rPr>
              <a:t>Cardiac compression should be adequate enough to eject blood from the chambers</a:t>
            </a:r>
          </a:p>
        </p:txBody>
      </p:sp>
    </p:spTree>
    <p:extLst>
      <p:ext uri="{BB962C8B-B14F-4D97-AF65-F5344CB8AC3E}">
        <p14:creationId xmlns:p14="http://schemas.microsoft.com/office/powerpoint/2010/main" val="1381542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dirty="0"/>
              <a:t>Lung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dirty="0"/>
              <a:t>Air sacs’ grape-like clusters exchange oxygen </a:t>
            </a:r>
          </a:p>
          <a:p>
            <a:r>
              <a:rPr lang="en-US" dirty="0"/>
              <a:t>Lungs are like sponges (solid, not hollow)</a:t>
            </a:r>
          </a:p>
          <a:p>
            <a:r>
              <a:rPr lang="en-US" dirty="0"/>
              <a:t>If air goes in and out, and oxygen goes round and round, then everything is good!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5C0D7-A510-DEBA-BF01-13910E1A7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7" r="105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48573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header">
            <a:extLst>
              <a:ext uri="{FF2B5EF4-FFF2-40B4-BE49-F238E27FC236}">
                <a16:creationId xmlns:a16="http://schemas.microsoft.com/office/drawing/2014/main" id="{E72F3FF8-2236-9EBC-192C-36DF0AE49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-35169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dirty="0"/>
              <a:t>Respiratory Arrest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0"/>
            <a:ext cx="3822189" cy="3941547"/>
          </a:xfrm>
        </p:spPr>
        <p:txBody>
          <a:bodyPr>
            <a:normAutofit/>
          </a:bodyPr>
          <a:lstStyle/>
          <a:p>
            <a:r>
              <a:rPr lang="en-US" dirty="0"/>
              <a:t>The tongue is the most common anatomical airway obstruction</a:t>
            </a:r>
          </a:p>
          <a:p>
            <a:r>
              <a:rPr lang="en-US" dirty="0"/>
              <a:t>Other causes: </a:t>
            </a:r>
          </a:p>
          <a:p>
            <a:pPr lvl="1"/>
            <a:r>
              <a:rPr lang="en-US" dirty="0"/>
              <a:t>Drug overdose</a:t>
            </a:r>
          </a:p>
          <a:p>
            <a:pPr lvl="1"/>
            <a:r>
              <a:rPr lang="en-US" dirty="0"/>
              <a:t>Narcotics</a:t>
            </a:r>
          </a:p>
          <a:p>
            <a:pPr lvl="1"/>
            <a:r>
              <a:rPr lang="en-US" dirty="0"/>
              <a:t>Barbiturates</a:t>
            </a:r>
          </a:p>
          <a:p>
            <a:pPr lvl="1"/>
            <a:r>
              <a:rPr lang="en-US" dirty="0"/>
              <a:t>Head trauma</a:t>
            </a:r>
          </a:p>
        </p:txBody>
      </p:sp>
    </p:spTree>
    <p:extLst>
      <p:ext uri="{BB962C8B-B14F-4D97-AF65-F5344CB8AC3E}">
        <p14:creationId xmlns:p14="http://schemas.microsoft.com/office/powerpoint/2010/main" val="347218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570DB7B-0CDE-45C5-B281-A8AFDA96A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3" b="12847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Coronary Artery Disease (CAD)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Diseases of the heart</a:t>
            </a:r>
          </a:p>
          <a:p>
            <a:r>
              <a:rPr lang="en-US" dirty="0">
                <a:solidFill>
                  <a:srgbClr val="FFFFFF"/>
                </a:solidFill>
              </a:rPr>
              <a:t>Hardening of the arteries – Arteriosclerosis</a:t>
            </a:r>
          </a:p>
          <a:p>
            <a:r>
              <a:rPr lang="en-US" dirty="0">
                <a:solidFill>
                  <a:srgbClr val="FFFFFF"/>
                </a:solidFill>
              </a:rPr>
              <a:t>Formation of fatty deposits – Atherosclerosis: Coronary Artery Disease (CAD)</a:t>
            </a:r>
          </a:p>
        </p:txBody>
      </p:sp>
    </p:spTree>
    <p:extLst>
      <p:ext uri="{BB962C8B-B14F-4D97-AF65-F5344CB8AC3E}">
        <p14:creationId xmlns:p14="http://schemas.microsoft.com/office/powerpoint/2010/main" val="3687763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B9FC5-D1C5-764D-908E-D1752A2D7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5063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Coronary Heart Disease (CHD)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Symptomatic – with symptoms</a:t>
            </a:r>
          </a:p>
          <a:p>
            <a:r>
              <a:rPr lang="en-US" dirty="0">
                <a:solidFill>
                  <a:srgbClr val="FFFFFF"/>
                </a:solidFill>
              </a:rPr>
              <a:t>Asymptomatic – without symptoms</a:t>
            </a:r>
          </a:p>
        </p:txBody>
      </p:sp>
    </p:spTree>
    <p:extLst>
      <p:ext uri="{BB962C8B-B14F-4D97-AF65-F5344CB8AC3E}">
        <p14:creationId xmlns:p14="http://schemas.microsoft.com/office/powerpoint/2010/main" val="4244994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person, green&#10;&#10;Description automatically generated">
            <a:extLst>
              <a:ext uri="{FF2B5EF4-FFF2-40B4-BE49-F238E27FC236}">
                <a16:creationId xmlns:a16="http://schemas.microsoft.com/office/drawing/2014/main" id="{46EB9FC5-D1C5-764D-908E-D1752A2D7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33800" b="995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Coronary Heart Disease (CHD)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Angina Pectoris – common symptom of CHD</a:t>
            </a:r>
          </a:p>
          <a:p>
            <a:r>
              <a:rPr lang="en-US" dirty="0">
                <a:solidFill>
                  <a:srgbClr val="FFFFFF"/>
                </a:solidFill>
              </a:rPr>
              <a:t>Pain or discomfort due to a temporary lack of blood supply to the heart</a:t>
            </a:r>
          </a:p>
          <a:p>
            <a:r>
              <a:rPr lang="en-US" dirty="0">
                <a:solidFill>
                  <a:srgbClr val="FFFFFF"/>
                </a:solidFill>
              </a:rPr>
              <a:t>Pain or discomfort (chest, neck, arm, jaw, teeth)</a:t>
            </a:r>
          </a:p>
          <a:p>
            <a:r>
              <a:rPr lang="en-US" dirty="0">
                <a:solidFill>
                  <a:srgbClr val="FFFFFF"/>
                </a:solidFill>
              </a:rPr>
              <a:t>Lasts two to 15 minutes, and is relieved by rest or nitroglycerin</a:t>
            </a:r>
          </a:p>
        </p:txBody>
      </p:sp>
    </p:spTree>
    <p:extLst>
      <p:ext uri="{BB962C8B-B14F-4D97-AF65-F5344CB8AC3E}">
        <p14:creationId xmlns:p14="http://schemas.microsoft.com/office/powerpoint/2010/main" val="384066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with his mouth open&#10;&#10;Description automatically generated with low confidence">
            <a:extLst>
              <a:ext uri="{FF2B5EF4-FFF2-40B4-BE49-F238E27FC236}">
                <a16:creationId xmlns:a16="http://schemas.microsoft.com/office/drawing/2014/main" id="{46EB9FC5-D1C5-764D-908E-D1752A2D7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0247" b="102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Coronary Heart Disease (CHD)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Acute Myocardial Infarction (AMI) </a:t>
            </a:r>
          </a:p>
          <a:p>
            <a:r>
              <a:rPr lang="en-US" dirty="0">
                <a:solidFill>
                  <a:srgbClr val="FFFFFF"/>
                </a:solidFill>
              </a:rPr>
              <a:t>Lack of adequate blood flow causing death of the heart muscle </a:t>
            </a:r>
          </a:p>
          <a:p>
            <a:r>
              <a:rPr lang="en-US" dirty="0">
                <a:solidFill>
                  <a:srgbClr val="FFFFFF"/>
                </a:solidFill>
              </a:rPr>
              <a:t>Pain or discomfort (chest, neck, arms, jaw, teeth)</a:t>
            </a:r>
          </a:p>
          <a:p>
            <a:r>
              <a:rPr lang="en-US" dirty="0">
                <a:solidFill>
                  <a:srgbClr val="FFFFFF"/>
                </a:solidFill>
              </a:rPr>
              <a:t>Lasts longer than 15 to 20 minutes, and is not relieved by rest or nitroglycerin</a:t>
            </a:r>
          </a:p>
        </p:txBody>
      </p:sp>
    </p:spTree>
    <p:extLst>
      <p:ext uri="{BB962C8B-B14F-4D97-AF65-F5344CB8AC3E}">
        <p14:creationId xmlns:p14="http://schemas.microsoft.com/office/powerpoint/2010/main" val="3690701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6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in a white shirt&#10;&#10;Description automatically generated with low confidence">
            <a:extLst>
              <a:ext uri="{FF2B5EF4-FFF2-40B4-BE49-F238E27FC236}">
                <a16:creationId xmlns:a16="http://schemas.microsoft.com/office/drawing/2014/main" id="{46EB9FC5-D1C5-764D-908E-D1752A2D7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b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Coronary Heart Disease (CHD)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</a:rPr>
              <a:t>Warning Signs</a:t>
            </a:r>
          </a:p>
          <a:p>
            <a:r>
              <a:rPr lang="en-US" dirty="0">
                <a:solidFill>
                  <a:srgbClr val="FFFFFF"/>
                </a:solidFill>
              </a:rPr>
              <a:t>“The elephant has come to visit”</a:t>
            </a:r>
          </a:p>
          <a:p>
            <a:r>
              <a:rPr lang="en-US" dirty="0">
                <a:solidFill>
                  <a:srgbClr val="FFFFFF"/>
                </a:solidFill>
              </a:rPr>
              <a:t>Sweating, nausea, or shortness of breath</a:t>
            </a:r>
          </a:p>
          <a:p>
            <a:r>
              <a:rPr lang="en-US" dirty="0">
                <a:solidFill>
                  <a:srgbClr val="FFFFFF"/>
                </a:solidFill>
              </a:rPr>
              <a:t>Remember: 20% of all heart attacks may have no pain (“silent killer”)</a:t>
            </a:r>
          </a:p>
        </p:txBody>
      </p:sp>
    </p:spTree>
    <p:extLst>
      <p:ext uri="{BB962C8B-B14F-4D97-AF65-F5344CB8AC3E}">
        <p14:creationId xmlns:p14="http://schemas.microsoft.com/office/powerpoint/2010/main" val="190988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ly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46EB9FC5-D1C5-764D-908E-D1752A2D7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755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Coronary Heart Disease (CHD)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Over 50% of deaths occur before the victim reaches the hospital – most within two hours of the onset of symptoms</a:t>
            </a:r>
          </a:p>
          <a:p>
            <a:r>
              <a:rPr lang="en-US" dirty="0">
                <a:solidFill>
                  <a:srgbClr val="FFFFFF"/>
                </a:solidFill>
              </a:rPr>
              <a:t>Most victims wait three hours before seeking any assistance</a:t>
            </a:r>
          </a:p>
          <a:p>
            <a:r>
              <a:rPr lang="en-US" dirty="0">
                <a:solidFill>
                  <a:srgbClr val="FFFFFF"/>
                </a:solidFill>
              </a:rPr>
              <a:t>Self-denial can kill</a:t>
            </a:r>
          </a:p>
        </p:txBody>
      </p:sp>
    </p:spTree>
    <p:extLst>
      <p:ext uri="{BB962C8B-B14F-4D97-AF65-F5344CB8AC3E}">
        <p14:creationId xmlns:p14="http://schemas.microsoft.com/office/powerpoint/2010/main" val="1674292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72F3FF8-2236-9EBC-192C-36DF0AE49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118" r="3118"/>
          <a:stretch/>
        </p:blipFill>
        <p:spPr bwMode="auto">
          <a:xfrm>
            <a:off x="-35169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dirty="0"/>
              <a:t>CPR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0"/>
            <a:ext cx="4081270" cy="3941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National success rate for out of hospital cardiac arrest to hospital discharge is 15%</a:t>
            </a:r>
          </a:p>
        </p:txBody>
      </p:sp>
    </p:spTree>
    <p:extLst>
      <p:ext uri="{BB962C8B-B14F-4D97-AF65-F5344CB8AC3E}">
        <p14:creationId xmlns:p14="http://schemas.microsoft.com/office/powerpoint/2010/main" val="1560535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94FC-7615-4B94-0324-4EDC73BA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B3629-DD41-3287-F152-EE2C80A3A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understand when to activate Emergency Medical Services (EMS)</a:t>
            </a:r>
          </a:p>
          <a:p>
            <a:r>
              <a:rPr lang="en-US" dirty="0"/>
              <a:t>To understand a basic knowledge of the heart and respiratory system</a:t>
            </a:r>
          </a:p>
          <a:p>
            <a:r>
              <a:rPr lang="en-US" dirty="0"/>
              <a:t>To understand the ABCs of assessment on adult and pediatric patients</a:t>
            </a:r>
          </a:p>
          <a:p>
            <a:r>
              <a:rPr lang="en-US" dirty="0"/>
              <a:t>To understand the signs and symptoms of a possible heart attack</a:t>
            </a:r>
          </a:p>
          <a:p>
            <a:r>
              <a:rPr lang="en-US" dirty="0"/>
              <a:t>To be aware of the risk factors of heart attack</a:t>
            </a:r>
          </a:p>
        </p:txBody>
      </p:sp>
    </p:spTree>
    <p:extLst>
      <p:ext uri="{BB962C8B-B14F-4D97-AF65-F5344CB8AC3E}">
        <p14:creationId xmlns:p14="http://schemas.microsoft.com/office/powerpoint/2010/main" val="2437194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42" name="Rectangle 9241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97F96-C0BF-E3CF-37E9-4D172B4E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dirty="0"/>
              <a:t>Sudden Cardiac Death (Cardiac Arrest)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C7E-258C-2062-2B71-0EE492094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en-US" sz="2400" dirty="0"/>
              <a:t>Heartbeat and breathing stop abruptly or unexpectedly</a:t>
            </a:r>
          </a:p>
          <a:p>
            <a:pPr lvl="1"/>
            <a:r>
              <a:rPr lang="en-US" sz="2000" dirty="0"/>
              <a:t>May be the only manifestation of CHD</a:t>
            </a:r>
          </a:p>
          <a:p>
            <a:pPr lvl="1"/>
            <a:r>
              <a:rPr lang="en-US" sz="2000" dirty="0"/>
              <a:t>Occurs most often 1 to 2 hours after the beginning of a heart attack</a:t>
            </a:r>
          </a:p>
          <a:p>
            <a:r>
              <a:rPr lang="en-US" sz="2400" dirty="0"/>
              <a:t>Other causes:</a:t>
            </a:r>
          </a:p>
          <a:p>
            <a:pPr lvl="1"/>
            <a:r>
              <a:rPr lang="en-US" sz="2000" dirty="0"/>
              <a:t>Severe Allergic Reaction</a:t>
            </a:r>
          </a:p>
          <a:p>
            <a:pPr lvl="1"/>
            <a:r>
              <a:rPr lang="en-US" sz="2000" dirty="0"/>
              <a:t>Electrocution</a:t>
            </a:r>
          </a:p>
          <a:p>
            <a:pPr lvl="1"/>
            <a:r>
              <a:rPr lang="en-US" sz="2000" dirty="0"/>
              <a:t>Lightning Strike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72F3FF8-2236-9EBC-192C-36DF0AE49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195" r="15780"/>
          <a:stretch/>
        </p:blipFill>
        <p:spPr bwMode="auto">
          <a:xfrm>
            <a:off x="5183500" y="1904282"/>
            <a:ext cx="6170299" cy="42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81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582A1A-F939-FF5A-8DCC-42105463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Heart Attack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B4050-8612-AC48-F0CD-34B7398FF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Factors that CAN be Changed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0A7220-097D-0480-131D-EEADDD8467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Heredity</a:t>
            </a:r>
          </a:p>
          <a:p>
            <a:r>
              <a:rPr lang="en-US" sz="2400" dirty="0"/>
              <a:t>Gender</a:t>
            </a:r>
          </a:p>
          <a:p>
            <a:r>
              <a:rPr lang="en-US" sz="2400" dirty="0"/>
              <a:t>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4EA33F-C796-2923-318A-D63BC0A07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Factors that CANNOT be Changed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9EF582-EB6A-337A-E90C-35574F1C25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Smoking</a:t>
            </a:r>
          </a:p>
          <a:p>
            <a:r>
              <a:rPr lang="en-US" sz="2400" dirty="0"/>
              <a:t>High Blood Pressure</a:t>
            </a:r>
          </a:p>
          <a:p>
            <a:r>
              <a:rPr lang="en-US" sz="2400" dirty="0"/>
              <a:t>Cholesterol</a:t>
            </a:r>
          </a:p>
          <a:p>
            <a:r>
              <a:rPr lang="en-US" sz="2400" dirty="0"/>
              <a:t>Physical Activities</a:t>
            </a:r>
          </a:p>
        </p:txBody>
      </p:sp>
    </p:spTree>
    <p:extLst>
      <p:ext uri="{BB962C8B-B14F-4D97-AF65-F5344CB8AC3E}">
        <p14:creationId xmlns:p14="http://schemas.microsoft.com/office/powerpoint/2010/main" val="3643375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582A1A-F939-FF5A-8DCC-42105463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Heart Attack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B4050-8612-AC48-F0CD-34B7398FF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Contributing Factors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0A7220-097D-0480-131D-EEADDD8467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Diabetes</a:t>
            </a:r>
          </a:p>
          <a:p>
            <a:r>
              <a:rPr lang="en-US" sz="2400" dirty="0"/>
              <a:t>Obesity</a:t>
            </a:r>
          </a:p>
          <a:p>
            <a:r>
              <a:rPr lang="en-US" sz="2400" dirty="0"/>
              <a:t>Excessive Stress</a:t>
            </a:r>
          </a:p>
          <a:p>
            <a:endParaRPr lang="en-US" sz="2400" dirty="0"/>
          </a:p>
          <a:p>
            <a:r>
              <a:rPr lang="en-US" sz="2400" i="1" dirty="0"/>
              <a:t>Combined risk factors increase chances of a heart attack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4EA33F-C796-2923-318A-D63BC0A07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Prudent Heart Living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9EF582-EB6A-337A-E90C-35574F1C25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Quit smoking</a:t>
            </a:r>
          </a:p>
          <a:p>
            <a:r>
              <a:rPr lang="en-US" sz="2400" dirty="0"/>
              <a:t>Control high blood pressure</a:t>
            </a:r>
          </a:p>
          <a:p>
            <a:r>
              <a:rPr lang="en-US" sz="2400" dirty="0"/>
              <a:t>Lower cholesterol</a:t>
            </a:r>
          </a:p>
          <a:p>
            <a:r>
              <a:rPr lang="en-US" sz="2400" dirty="0"/>
              <a:t>Exercise more</a:t>
            </a:r>
          </a:p>
          <a:p>
            <a:r>
              <a:rPr lang="en-US" sz="2400" dirty="0"/>
              <a:t>Control diabetes</a:t>
            </a:r>
          </a:p>
          <a:p>
            <a:r>
              <a:rPr lang="en-US" sz="2400" dirty="0"/>
              <a:t>Lose weight</a:t>
            </a:r>
          </a:p>
        </p:txBody>
      </p:sp>
    </p:spTree>
    <p:extLst>
      <p:ext uri="{BB962C8B-B14F-4D97-AF65-F5344CB8AC3E}">
        <p14:creationId xmlns:p14="http://schemas.microsoft.com/office/powerpoint/2010/main" val="368865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hands shaking&#10;&#10;Description automatically generated with low confidence">
            <a:extLst>
              <a:ext uri="{FF2B5EF4-FFF2-40B4-BE49-F238E27FC236}">
                <a16:creationId xmlns:a16="http://schemas.microsoft.com/office/drawing/2014/main" id="{20BC7ACB-0784-4BEA-75EC-A8F610ADA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" r="3504" b="-1"/>
          <a:stretch/>
        </p:blipFill>
        <p:spPr>
          <a:xfrm>
            <a:off x="3390592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40BB2-894C-F948-25E7-8C34E07AF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Airway Obstruction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DB283-86DC-48A8-E323-57CBA0C44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5036"/>
            <a:ext cx="3962400" cy="4227839"/>
          </a:xfrm>
        </p:spPr>
        <p:txBody>
          <a:bodyPr>
            <a:normAutofit/>
          </a:bodyPr>
          <a:lstStyle/>
          <a:p>
            <a:r>
              <a:rPr lang="en-US" dirty="0"/>
              <a:t>Foreign Body Airway Obstruction (FBAO)</a:t>
            </a:r>
          </a:p>
          <a:p>
            <a:r>
              <a:rPr lang="en-US" dirty="0"/>
              <a:t>Confirm Airway Obstruction </a:t>
            </a:r>
          </a:p>
          <a:p>
            <a:pPr lvl="1"/>
            <a:r>
              <a:rPr lang="en-US" dirty="0"/>
              <a:t>Perform Heimlich maneuver first</a:t>
            </a:r>
          </a:p>
          <a:p>
            <a:pPr lvl="1"/>
            <a:r>
              <a:rPr lang="en-US" dirty="0"/>
              <a:t>Perform chest thrusts first for advanced</a:t>
            </a:r>
          </a:p>
          <a:p>
            <a:pPr lvl="1"/>
            <a:r>
              <a:rPr lang="en-US" dirty="0"/>
              <a:t>Pregnancy or severe obesity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8982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What to Do When Someone Around You is Choking, First Aid Training, Houston, TX, Health Street">
            <a:extLst>
              <a:ext uri="{FF2B5EF4-FFF2-40B4-BE49-F238E27FC236}">
                <a16:creationId xmlns:a16="http://schemas.microsoft.com/office/drawing/2014/main" id="{CA851FC5-8E80-1C06-009A-D4AB9B9CC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3CF70-0DE5-747F-C7FF-A3B39D50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304790" cy="23499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Foreign Body Airway Obstruction (FBAO)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E4909-DBD3-F7CA-3D54-355FB4D15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968283"/>
            <a:ext cx="3822189" cy="32086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IOWAN OLD STYLE ROMAN" panose="02040602040506020204" pitchFamily="18" charset="77"/>
              </a:rPr>
              <a:t>Causes</a:t>
            </a:r>
          </a:p>
          <a:p>
            <a:r>
              <a:rPr lang="en-US" sz="2400" dirty="0">
                <a:latin typeface="Iowan Old Style Roman" panose="02040602040506020204" pitchFamily="18" charset="77"/>
              </a:rPr>
              <a:t>Tongue (most common anatomical obstruction)</a:t>
            </a:r>
          </a:p>
          <a:p>
            <a:r>
              <a:rPr lang="en-US" sz="2400" dirty="0">
                <a:latin typeface="Iowan Old Style Roman" panose="02040602040506020204" pitchFamily="18" charset="77"/>
              </a:rPr>
              <a:t>Dentures</a:t>
            </a:r>
          </a:p>
          <a:p>
            <a:r>
              <a:rPr lang="en-US" sz="2400" dirty="0">
                <a:latin typeface="Iowan Old Style Roman" panose="02040602040506020204" pitchFamily="18" charset="77"/>
              </a:rPr>
              <a:t>Excessive alcohol consumption</a:t>
            </a:r>
          </a:p>
        </p:txBody>
      </p:sp>
    </p:spTree>
    <p:extLst>
      <p:ext uri="{BB962C8B-B14F-4D97-AF65-F5344CB8AC3E}">
        <p14:creationId xmlns:p14="http://schemas.microsoft.com/office/powerpoint/2010/main" val="1324147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9A1D-75FD-A827-FECA-95458C36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to Cardio-Pulmonary Emergencies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82317-53BA-40E4-61C3-C3714D174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 911 first</a:t>
            </a:r>
          </a:p>
          <a:p>
            <a:r>
              <a:rPr lang="en-US" dirty="0"/>
              <a:t>Activate the EMS system</a:t>
            </a:r>
          </a:p>
          <a:p>
            <a:r>
              <a:rPr lang="en-US" dirty="0"/>
              <a:t>ABCs</a:t>
            </a:r>
          </a:p>
          <a:p>
            <a:pPr lvl="1"/>
            <a:r>
              <a:rPr lang="en-US" dirty="0"/>
              <a:t>Airway</a:t>
            </a:r>
          </a:p>
          <a:p>
            <a:pPr lvl="1"/>
            <a:r>
              <a:rPr lang="en-US" dirty="0"/>
              <a:t>Breathing</a:t>
            </a:r>
          </a:p>
          <a:p>
            <a:pPr lvl="1"/>
            <a:r>
              <a:rPr lang="en-US" dirty="0"/>
              <a:t>Circulation</a:t>
            </a:r>
          </a:p>
        </p:txBody>
      </p:sp>
    </p:spTree>
    <p:extLst>
      <p:ext uri="{BB962C8B-B14F-4D97-AF65-F5344CB8AC3E}">
        <p14:creationId xmlns:p14="http://schemas.microsoft.com/office/powerpoint/2010/main" val="3684253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9A1D-75FD-A827-FECA-95458C36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b="1" spc="300" dirty="0">
                <a:solidFill>
                  <a:schemeClr val="accent2"/>
                </a:solidFill>
              </a:rPr>
              <a:t>A</a:t>
            </a:r>
            <a:r>
              <a:rPr lang="en-US" spc="300" dirty="0"/>
              <a:t>BCs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82317-53BA-40E4-61C3-C3714D174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Airway</a:t>
            </a:r>
            <a:endParaRPr lang="en-US" sz="3200" dirty="0"/>
          </a:p>
          <a:p>
            <a:r>
              <a:rPr lang="en-US" dirty="0"/>
              <a:t>Open by manual methods</a:t>
            </a:r>
          </a:p>
          <a:p>
            <a:pPr lvl="1"/>
            <a:r>
              <a:rPr lang="en-US" dirty="0"/>
              <a:t>Head-tilt/Chin-lift</a:t>
            </a:r>
          </a:p>
          <a:p>
            <a:pPr lvl="1"/>
            <a:r>
              <a:rPr lang="en-US" dirty="0"/>
              <a:t>Modified jaw thrust (trauma)</a:t>
            </a:r>
          </a:p>
          <a:p>
            <a:pPr lvl="1"/>
            <a:r>
              <a:rPr lang="en-US" dirty="0"/>
              <a:t>Patent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E210F2-2E32-480D-FC7C-323C268DDC93}"/>
              </a:ext>
            </a:extLst>
          </p:cNvPr>
          <p:cNvSpPr txBox="1">
            <a:spLocks/>
          </p:cNvSpPr>
          <p:nvPr/>
        </p:nvSpPr>
        <p:spPr>
          <a:xfrm>
            <a:off x="8031892" y="517525"/>
            <a:ext cx="3474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defRPr>
            </a:lvl1pPr>
          </a:lstStyle>
          <a:p>
            <a:endParaRPr lang="en-US" spc="300" dirty="0"/>
          </a:p>
        </p:txBody>
      </p:sp>
    </p:spTree>
    <p:extLst>
      <p:ext uri="{BB962C8B-B14F-4D97-AF65-F5344CB8AC3E}">
        <p14:creationId xmlns:p14="http://schemas.microsoft.com/office/powerpoint/2010/main" val="1620492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9A1D-75FD-A827-FECA-95458C36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300" dirty="0"/>
              <a:t>A</a:t>
            </a:r>
            <a:r>
              <a:rPr lang="en-US" sz="9600" b="1" spc="300" dirty="0">
                <a:solidFill>
                  <a:schemeClr val="accent2"/>
                </a:solidFill>
              </a:rPr>
              <a:t>B</a:t>
            </a:r>
            <a:r>
              <a:rPr lang="en-US" spc="300" dirty="0"/>
              <a:t>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82317-53BA-40E4-61C3-C3714D174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4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Breathing</a:t>
            </a:r>
            <a:endParaRPr lang="en-US" sz="3200" dirty="0"/>
          </a:p>
          <a:p>
            <a:r>
              <a:rPr lang="en-US" dirty="0"/>
              <a:t>Look, Listen, Feel</a:t>
            </a:r>
          </a:p>
          <a:p>
            <a:pPr lvl="1"/>
            <a:r>
              <a:rPr lang="en-US" dirty="0"/>
              <a:t>Mouth-to-mouth (use barrier or mask)</a:t>
            </a:r>
          </a:p>
          <a:p>
            <a:r>
              <a:rPr lang="en-US" dirty="0"/>
              <a:t>If not breathing, give two rescue breaths</a:t>
            </a:r>
          </a:p>
          <a:p>
            <a:r>
              <a:rPr lang="en-US" dirty="0"/>
              <a:t>If no air movement through nose or mouth, patient is in respiratory arrest</a:t>
            </a:r>
          </a:p>
          <a:p>
            <a:pPr lvl="1"/>
            <a:r>
              <a:rPr lang="en-US" dirty="0"/>
              <a:t>Slower ventilations</a:t>
            </a:r>
          </a:p>
          <a:p>
            <a:pPr lvl="1"/>
            <a:r>
              <a:rPr lang="en-US" dirty="0"/>
              <a:t>Lung compliance decreases during CPR</a:t>
            </a:r>
          </a:p>
          <a:p>
            <a:pPr lvl="1"/>
            <a:r>
              <a:rPr lang="en-US" dirty="0"/>
              <a:t>High pressure ventilation fills stomach with air</a:t>
            </a:r>
          </a:p>
          <a:p>
            <a:pPr lvl="1"/>
            <a:r>
              <a:rPr lang="en-US" dirty="0"/>
              <a:t>Must ventilate slowly with low pressure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E210F2-2E32-480D-FC7C-323C268DDC93}"/>
              </a:ext>
            </a:extLst>
          </p:cNvPr>
          <p:cNvSpPr txBox="1">
            <a:spLocks/>
          </p:cNvSpPr>
          <p:nvPr/>
        </p:nvSpPr>
        <p:spPr>
          <a:xfrm>
            <a:off x="8031892" y="517525"/>
            <a:ext cx="3474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defRPr>
            </a:lvl1pPr>
          </a:lstStyle>
          <a:p>
            <a:endParaRPr lang="en-US" spc="300" dirty="0"/>
          </a:p>
        </p:txBody>
      </p:sp>
    </p:spTree>
    <p:extLst>
      <p:ext uri="{BB962C8B-B14F-4D97-AF65-F5344CB8AC3E}">
        <p14:creationId xmlns:p14="http://schemas.microsoft.com/office/powerpoint/2010/main" val="677382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9A1D-75FD-A827-FECA-95458C36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300" dirty="0"/>
              <a:t>AB</a:t>
            </a:r>
            <a:r>
              <a:rPr lang="en-US" sz="9600" b="1" spc="300" dirty="0">
                <a:solidFill>
                  <a:schemeClr val="accent2"/>
                </a:solidFill>
              </a:rPr>
              <a:t>C</a:t>
            </a:r>
            <a:r>
              <a:rPr lang="en-US" spc="300" dirty="0"/>
              <a:t>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82317-53BA-40E4-61C3-C3714D174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Circulation</a:t>
            </a:r>
          </a:p>
          <a:p>
            <a:r>
              <a:rPr lang="en-US" dirty="0"/>
              <a:t>Pulse check (carotid artery in neck)</a:t>
            </a:r>
          </a:p>
          <a:p>
            <a:pPr lvl="1"/>
            <a:r>
              <a:rPr lang="en-US" dirty="0"/>
              <a:t>No more than 5-10 seconds</a:t>
            </a:r>
          </a:p>
          <a:p>
            <a:pPr lvl="1"/>
            <a:r>
              <a:rPr lang="en-US" dirty="0"/>
              <a:t>If no pulse, begin chest compressions</a:t>
            </a:r>
          </a:p>
          <a:p>
            <a:pPr lvl="1"/>
            <a:r>
              <a:rPr lang="en-US" dirty="0"/>
              <a:t>Proper hand position</a:t>
            </a:r>
          </a:p>
          <a:p>
            <a:pPr lvl="1"/>
            <a:r>
              <a:rPr lang="en-US" dirty="0"/>
              <a:t>Proper compression techniques</a:t>
            </a:r>
          </a:p>
          <a:p>
            <a:pPr lvl="1"/>
            <a:r>
              <a:rPr lang="en-US" dirty="0"/>
              <a:t>Still only 33% effective, even if done 100% properly</a:t>
            </a:r>
          </a:p>
          <a:p>
            <a:r>
              <a:rPr lang="en-US" dirty="0"/>
              <a:t>Recheck pulse after one minute of CPR, and every few minutes after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E210F2-2E32-480D-FC7C-323C268DDC93}"/>
              </a:ext>
            </a:extLst>
          </p:cNvPr>
          <p:cNvSpPr txBox="1">
            <a:spLocks/>
          </p:cNvSpPr>
          <p:nvPr/>
        </p:nvSpPr>
        <p:spPr>
          <a:xfrm>
            <a:off x="8031892" y="517525"/>
            <a:ext cx="3474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defRPr>
            </a:lvl1pPr>
          </a:lstStyle>
          <a:p>
            <a:endParaRPr lang="en-US" spc="300" dirty="0"/>
          </a:p>
        </p:txBody>
      </p:sp>
    </p:spTree>
    <p:extLst>
      <p:ext uri="{BB962C8B-B14F-4D97-AF65-F5344CB8AC3E}">
        <p14:creationId xmlns:p14="http://schemas.microsoft.com/office/powerpoint/2010/main" val="42872094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9A1D-75FD-A827-FECA-95458C36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Your ABCs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82317-53BA-40E4-61C3-C3714D174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responsiveness (may have fainted)</a:t>
            </a:r>
          </a:p>
          <a:p>
            <a:r>
              <a:rPr lang="en-US" dirty="0"/>
              <a:t>Activate EMS/Call 911</a:t>
            </a:r>
          </a:p>
          <a:p>
            <a:r>
              <a:rPr lang="en-US" dirty="0"/>
              <a:t>Open airway</a:t>
            </a:r>
          </a:p>
          <a:p>
            <a:r>
              <a:rPr lang="en-US" dirty="0"/>
              <a:t>Check breathing</a:t>
            </a:r>
          </a:p>
          <a:p>
            <a:r>
              <a:rPr lang="en-US" dirty="0"/>
              <a:t>Check circulation (pulse)</a:t>
            </a:r>
          </a:p>
        </p:txBody>
      </p:sp>
    </p:spTree>
    <p:extLst>
      <p:ext uri="{BB962C8B-B14F-4D97-AF65-F5344CB8AC3E}">
        <p14:creationId xmlns:p14="http://schemas.microsoft.com/office/powerpoint/2010/main" val="331337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94FC-7615-4B94-0324-4EDC73BA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B3629-DD41-3287-F152-EE2C80A3A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be able to adequately perform cardiac compressions and ventilations on an adult, child &amp; infant patients in need</a:t>
            </a:r>
          </a:p>
          <a:p>
            <a:r>
              <a:rPr lang="en-US" dirty="0"/>
              <a:t>To be able to perform the procedures for a Foreign Body Airway Obstruction (FBAO) on either a conscious and unconscious patient</a:t>
            </a:r>
          </a:p>
          <a:p>
            <a:r>
              <a:rPr lang="en-US" dirty="0"/>
              <a:t>To be able to apply your newfound skills to real-life situations in the field</a:t>
            </a:r>
          </a:p>
        </p:txBody>
      </p:sp>
    </p:spTree>
    <p:extLst>
      <p:ext uri="{BB962C8B-B14F-4D97-AF65-F5344CB8AC3E}">
        <p14:creationId xmlns:p14="http://schemas.microsoft.com/office/powerpoint/2010/main" val="2018296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FF17F-F256-1D43-D93C-435A7140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 Techniques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4CBE4-F7AC-6FEE-8622-5B51834D6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2644"/>
            <a:ext cx="10515600" cy="9043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Every minute without CPR decreases survival chances 10%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6BFE198-E5F9-8FAD-7258-88ABA400F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37728"/>
              </p:ext>
            </p:extLst>
          </p:nvPr>
        </p:nvGraphicFramePr>
        <p:xfrm>
          <a:off x="838200" y="2019874"/>
          <a:ext cx="9493332" cy="304590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164444">
                  <a:extLst>
                    <a:ext uri="{9D8B030D-6E8A-4147-A177-3AD203B41FA5}">
                      <a16:colId xmlns:a16="http://schemas.microsoft.com/office/drawing/2014/main" val="4051867749"/>
                    </a:ext>
                  </a:extLst>
                </a:gridCol>
                <a:gridCol w="3164444">
                  <a:extLst>
                    <a:ext uri="{9D8B030D-6E8A-4147-A177-3AD203B41FA5}">
                      <a16:colId xmlns:a16="http://schemas.microsoft.com/office/drawing/2014/main" val="806110821"/>
                    </a:ext>
                  </a:extLst>
                </a:gridCol>
                <a:gridCol w="3164444">
                  <a:extLst>
                    <a:ext uri="{9D8B030D-6E8A-4147-A177-3AD203B41FA5}">
                      <a16:colId xmlns:a16="http://schemas.microsoft.com/office/drawing/2014/main" val="1723759597"/>
                    </a:ext>
                  </a:extLst>
                </a:gridCol>
              </a:tblGrid>
              <a:tr h="5018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owan Old Style Roman" panose="02040602040506020204" pitchFamily="18" charset="77"/>
                        </a:rPr>
                        <a:t>Time of CPR (mins)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owan Old Style Roman" panose="02040602040506020204" pitchFamily="18" charset="77"/>
                        </a:rPr>
                        <a:t>Time of ACLS (mins)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owan Old Style Roman" panose="02040602040506020204" pitchFamily="18" charset="77"/>
                        </a:rPr>
                        <a:t>Survival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282172"/>
                  </a:ext>
                </a:extLst>
              </a:tr>
              <a:tr h="50881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0-4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0-8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43%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4302"/>
                  </a:ext>
                </a:extLst>
              </a:tr>
              <a:tr h="50881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0-4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16+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139911"/>
                  </a:ext>
                </a:extLst>
              </a:tr>
              <a:tr h="50881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8-12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8-16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6%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155883"/>
                  </a:ext>
                </a:extLst>
              </a:tr>
              <a:tr h="50881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8-12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16+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133498"/>
                  </a:ext>
                </a:extLst>
              </a:tr>
              <a:tr h="50881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12+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12+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63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424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7" name="Rectangle 14342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C96AEC-DB5C-0645-95A7-18AE3C49B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US" sz="4000" dirty="0"/>
              <a:t>CPR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6889C-8276-3319-85C8-230844F72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r>
              <a:rPr lang="en-US" sz="2400" dirty="0"/>
              <a:t>Brain damage can begin after 4 minutes</a:t>
            </a:r>
          </a:p>
          <a:p>
            <a:r>
              <a:rPr lang="en-US" sz="2400" dirty="0"/>
              <a:t>Brain damage is certain after 10 minutes</a:t>
            </a:r>
          </a:p>
        </p:txBody>
      </p:sp>
      <p:pic>
        <p:nvPicPr>
          <p:cNvPr id="14338" name="Picture 2" descr="A close-up of a human skull&#10;&#10;Description automatically generated with medium confidence">
            <a:extLst>
              <a:ext uri="{FF2B5EF4-FFF2-40B4-BE49-F238E27FC236}">
                <a16:creationId xmlns:a16="http://schemas.microsoft.com/office/drawing/2014/main" id="{955E7FA3-B6AA-5083-22A8-61DEFF5BD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4506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444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8BE-1E5D-3B7E-FE75-617B3354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875D8-1C0C-CB06-F831-D7A068151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1-minute lapse = 90% chance of survivability</a:t>
            </a:r>
          </a:p>
          <a:p>
            <a:r>
              <a:rPr lang="en-US" dirty="0"/>
              <a:t>2-minute lapse = 80% chance of survivability</a:t>
            </a:r>
          </a:p>
          <a:p>
            <a:r>
              <a:rPr lang="en-US" dirty="0"/>
              <a:t>3-minute lapse = 70% chance of survivability</a:t>
            </a:r>
          </a:p>
          <a:p>
            <a:r>
              <a:rPr lang="en-US" dirty="0"/>
              <a:t>4-minute lapse = 60% chance of survivability</a:t>
            </a:r>
          </a:p>
          <a:p>
            <a:r>
              <a:rPr lang="en-US" dirty="0"/>
              <a:t>5-minute lapse = 50% chance of survivability</a:t>
            </a:r>
          </a:p>
          <a:p>
            <a:r>
              <a:rPr lang="en-US" dirty="0"/>
              <a:t>6-minute lapse = 40% chance of survivability</a:t>
            </a:r>
          </a:p>
          <a:p>
            <a:r>
              <a:rPr lang="en-US" dirty="0"/>
              <a:t>7-minute lapse = 30% chance of survivability</a:t>
            </a:r>
          </a:p>
          <a:p>
            <a:r>
              <a:rPr lang="en-US" dirty="0"/>
              <a:t>8-minute lapse = 20% chance of survivability</a:t>
            </a:r>
          </a:p>
          <a:p>
            <a:r>
              <a:rPr lang="en-US" dirty="0"/>
              <a:t>9-minute lapse = 10% chance of survivability</a:t>
            </a:r>
          </a:p>
          <a:p>
            <a:r>
              <a:rPr lang="en-US" dirty="0"/>
              <a:t>10-minute lapse = 0% chance of survivability</a:t>
            </a:r>
          </a:p>
        </p:txBody>
      </p:sp>
    </p:spTree>
    <p:extLst>
      <p:ext uri="{BB962C8B-B14F-4D97-AF65-F5344CB8AC3E}">
        <p14:creationId xmlns:p14="http://schemas.microsoft.com/office/powerpoint/2010/main" val="766466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7" name="Rectangle 1537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A64AE15-E22C-4A44-235C-5D2B27263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798" r="1889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9" name="Rectangle 1537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F1663-63FC-4D38-F38F-8A2557057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CPR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CB58-723B-5D5F-FD30-F9B5AEB0B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If the provider performs CPR 100% properly, it is still only 33% effective for the victim</a:t>
            </a:r>
          </a:p>
          <a:p>
            <a:r>
              <a:rPr lang="en-US" sz="2400" dirty="0"/>
              <a:t>Any pulse that the victim produces on their own is better than a pulse that is artificially generated</a:t>
            </a:r>
          </a:p>
        </p:txBody>
      </p:sp>
    </p:spTree>
    <p:extLst>
      <p:ext uri="{BB962C8B-B14F-4D97-AF65-F5344CB8AC3E}">
        <p14:creationId xmlns:p14="http://schemas.microsoft.com/office/powerpoint/2010/main" val="2684663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1" name="Rectangle 1536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How To Treat Sudden Cardiac Arrest On The Golf Course - Golf Care Blog">
            <a:extLst>
              <a:ext uri="{FF2B5EF4-FFF2-40B4-BE49-F238E27FC236}">
                <a16:creationId xmlns:a16="http://schemas.microsoft.com/office/drawing/2014/main" id="{7A64AE15-E22C-4A44-235C-5D2B27263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2" name="Rectangle 1536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F1663-63FC-4D38-F38F-8A2557057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CPR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CB58-723B-5D5F-FD30-F9B5AEB0B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Place one hand on top of the other with the heel of the lower hand pressing over the lower half of the sternum to perform chest compressions on an adult.</a:t>
            </a:r>
          </a:p>
        </p:txBody>
      </p:sp>
    </p:spTree>
    <p:extLst>
      <p:ext uri="{BB962C8B-B14F-4D97-AF65-F5344CB8AC3E}">
        <p14:creationId xmlns:p14="http://schemas.microsoft.com/office/powerpoint/2010/main" val="4046217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2A08-192C-1A78-99F7-5794AF06F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1A639-2110-F3B8-885D-C40A71861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Phone first </a:t>
            </a:r>
          </a:p>
          <a:p>
            <a:r>
              <a:rPr lang="en-US" dirty="0"/>
              <a:t>ABCs: Airway, Breathing, Circulation</a:t>
            </a:r>
          </a:p>
          <a:p>
            <a:r>
              <a:rPr lang="en-US" dirty="0"/>
              <a:t>Slow ventilations over 1.5 - 2 seconds</a:t>
            </a:r>
          </a:p>
          <a:p>
            <a:r>
              <a:rPr lang="en-US" dirty="0"/>
              <a:t>Barrier protection consideration</a:t>
            </a:r>
          </a:p>
          <a:p>
            <a:r>
              <a:rPr lang="en-US" dirty="0"/>
              <a:t>Recovery position</a:t>
            </a:r>
          </a:p>
          <a:p>
            <a:r>
              <a:rPr lang="en-US" dirty="0"/>
              <a:t>Chest compression optimized</a:t>
            </a:r>
          </a:p>
        </p:txBody>
      </p:sp>
    </p:spTree>
    <p:extLst>
      <p:ext uri="{BB962C8B-B14F-4D97-AF65-F5344CB8AC3E}">
        <p14:creationId xmlns:p14="http://schemas.microsoft.com/office/powerpoint/2010/main" val="4214073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2A08-192C-1A78-99F7-5794AF06F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1A639-2110-F3B8-885D-C40A71861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patients who are not breathing, give rescue breaths</a:t>
            </a:r>
          </a:p>
          <a:p>
            <a:r>
              <a:rPr lang="en-US" dirty="0"/>
              <a:t>If the patient has a pulse, they DO NOT need chest compressions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Recovery position</a:t>
            </a:r>
          </a:p>
          <a:p>
            <a:pPr lvl="1"/>
            <a:r>
              <a:rPr lang="en-US" dirty="0"/>
              <a:t>unresponsive victim with spontaneous respirations</a:t>
            </a:r>
          </a:p>
          <a:p>
            <a:pPr lvl="1"/>
            <a:r>
              <a:rPr lang="en-US" dirty="0"/>
              <a:t>roll victim on side, as unit</a:t>
            </a:r>
          </a:p>
          <a:p>
            <a:pPr lvl="1"/>
            <a:r>
              <a:rPr lang="en-US" dirty="0"/>
              <a:t>do not attempt if cervical spine(neck)injury is suspected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585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B36C-A592-F017-1624-9C05DACF7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4"/>
          </a:xfrm>
        </p:spPr>
        <p:txBody>
          <a:bodyPr>
            <a:normAutofit/>
          </a:bodyPr>
          <a:lstStyle/>
          <a:p>
            <a:r>
              <a:rPr lang="en-US" sz="3200" dirty="0"/>
              <a:t>CPR Rules of Thumb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D83D591-758C-E53E-9CFF-C70C92367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252924"/>
              </p:ext>
            </p:extLst>
          </p:nvPr>
        </p:nvGraphicFramePr>
        <p:xfrm>
          <a:off x="920496" y="1124710"/>
          <a:ext cx="8744712" cy="25605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86178">
                  <a:extLst>
                    <a:ext uri="{9D8B030D-6E8A-4147-A177-3AD203B41FA5}">
                      <a16:colId xmlns:a16="http://schemas.microsoft.com/office/drawing/2014/main" val="1533617007"/>
                    </a:ext>
                  </a:extLst>
                </a:gridCol>
                <a:gridCol w="2186178">
                  <a:extLst>
                    <a:ext uri="{9D8B030D-6E8A-4147-A177-3AD203B41FA5}">
                      <a16:colId xmlns:a16="http://schemas.microsoft.com/office/drawing/2014/main" val="4051867749"/>
                    </a:ext>
                  </a:extLst>
                </a:gridCol>
                <a:gridCol w="2186178">
                  <a:extLst>
                    <a:ext uri="{9D8B030D-6E8A-4147-A177-3AD203B41FA5}">
                      <a16:colId xmlns:a16="http://schemas.microsoft.com/office/drawing/2014/main" val="806110821"/>
                    </a:ext>
                  </a:extLst>
                </a:gridCol>
                <a:gridCol w="2186178">
                  <a:extLst>
                    <a:ext uri="{9D8B030D-6E8A-4147-A177-3AD203B41FA5}">
                      <a16:colId xmlns:a16="http://schemas.microsoft.com/office/drawing/2014/main" val="1723759597"/>
                    </a:ext>
                  </a:extLst>
                </a:gridCol>
              </a:tblGrid>
              <a:tr h="391930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IOWAN OLD STYLE ROMAN" panose="02040602040506020204" pitchFamily="18" charset="7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Iowan Old Style Roman" panose="02040602040506020204" pitchFamily="18" charset="77"/>
                        </a:rPr>
                        <a:t>Adult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Iowan Old Style Roman" panose="02040602040506020204" pitchFamily="18" charset="77"/>
                        </a:rPr>
                        <a:t>Child</a:t>
                      </a:r>
                    </a:p>
                  </a:txBody>
                  <a:tcPr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Iowan Old Style Roman" panose="02040602040506020204" pitchFamily="18" charset="77"/>
                        </a:rPr>
                        <a:t>Infant</a:t>
                      </a:r>
                    </a:p>
                  </a:txBody>
                  <a:tcPr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89282172"/>
                  </a:ext>
                </a:extLst>
              </a:tr>
              <a:tr h="39737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IOWAN OLD STYLE ROMAN" panose="02040602040506020204" pitchFamily="18" charset="77"/>
                          <a:ea typeface="Helvetica Neue Light" panose="02000403000000020004" pitchFamily="2" charset="0"/>
                        </a:rPr>
                        <a:t>Age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8+ years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1-8 years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0-1 year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4302"/>
                  </a:ext>
                </a:extLst>
              </a:tr>
              <a:tr h="39737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IOWAN OLD STYLE ROMAN" panose="02040602040506020204" pitchFamily="18" charset="77"/>
                          <a:ea typeface="Helvetica Neue Light" panose="02000403000000020004" pitchFamily="2" charset="0"/>
                        </a:rPr>
                        <a:t>Hand Position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Heel of 2 hands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Heel of 1 hand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 fingers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139911"/>
                  </a:ext>
                </a:extLst>
              </a:tr>
              <a:tr h="578906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IOWAN OLD STYLE ROMAN" panose="02040602040506020204" pitchFamily="18" charset="77"/>
                          <a:ea typeface="Helvetica Neue Light" panose="02000403000000020004" pitchFamily="2" charset="0"/>
                        </a:rPr>
                        <a:t>Rate </a:t>
                      </a: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IOWAN OLD STYLE ROMAN" panose="02040602040506020204" pitchFamily="18" charset="77"/>
                          <a:ea typeface="Helvetica Neue Light" panose="02000403000000020004" pitchFamily="2" charset="0"/>
                        </a:rPr>
                        <a:t>(compressions/min)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80-100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At least 100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155883"/>
                  </a:ext>
                </a:extLst>
              </a:tr>
              <a:tr h="39737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IOWAN OLD STYLE ROMAN" panose="02040602040506020204" pitchFamily="18" charset="77"/>
                          <a:ea typeface="Helvetica Neue Light" panose="02000403000000020004" pitchFamily="2" charset="0"/>
                        </a:rPr>
                        <a:t>Ratio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15:2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5:1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5:1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133498"/>
                  </a:ext>
                </a:extLst>
              </a:tr>
              <a:tr h="39737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IOWAN OLD STYLE ROMAN" panose="02040602040506020204" pitchFamily="18" charset="77"/>
                          <a:ea typeface="Helvetica Neue Light" panose="02000403000000020004" pitchFamily="2" charset="0"/>
                        </a:rPr>
                        <a:t>Depth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1.5-2 inches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1-1.5 inches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.5-1 inches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6317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126324-4923-B817-091F-BAE561D15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484191"/>
              </p:ext>
            </p:extLst>
          </p:nvPr>
        </p:nvGraphicFramePr>
        <p:xfrm>
          <a:off x="920496" y="4636861"/>
          <a:ext cx="8744712" cy="15551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86178">
                  <a:extLst>
                    <a:ext uri="{9D8B030D-6E8A-4147-A177-3AD203B41FA5}">
                      <a16:colId xmlns:a16="http://schemas.microsoft.com/office/drawing/2014/main" val="1533617007"/>
                    </a:ext>
                  </a:extLst>
                </a:gridCol>
                <a:gridCol w="2186178">
                  <a:extLst>
                    <a:ext uri="{9D8B030D-6E8A-4147-A177-3AD203B41FA5}">
                      <a16:colId xmlns:a16="http://schemas.microsoft.com/office/drawing/2014/main" val="4051867749"/>
                    </a:ext>
                  </a:extLst>
                </a:gridCol>
                <a:gridCol w="2186178">
                  <a:extLst>
                    <a:ext uri="{9D8B030D-6E8A-4147-A177-3AD203B41FA5}">
                      <a16:colId xmlns:a16="http://schemas.microsoft.com/office/drawing/2014/main" val="806110821"/>
                    </a:ext>
                  </a:extLst>
                </a:gridCol>
                <a:gridCol w="2186178">
                  <a:extLst>
                    <a:ext uri="{9D8B030D-6E8A-4147-A177-3AD203B41FA5}">
                      <a16:colId xmlns:a16="http://schemas.microsoft.com/office/drawing/2014/main" val="1723759597"/>
                    </a:ext>
                  </a:extLst>
                </a:gridCol>
              </a:tblGrid>
              <a:tr h="395610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  <a:latin typeface="IOWAN OLD STYLE ROMAN" panose="02040602040506020204" pitchFamily="18" charset="7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Iowan Old Style Roman" panose="02040602040506020204" pitchFamily="18" charset="77"/>
                        </a:rPr>
                        <a:t>Adult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Iowan Old Style Roman" panose="02040602040506020204" pitchFamily="18" charset="77"/>
                        </a:rPr>
                        <a:t>Child</a:t>
                      </a:r>
                    </a:p>
                  </a:txBody>
                  <a:tcPr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Iowan Old Style Roman" panose="02040602040506020204" pitchFamily="18" charset="77"/>
                        </a:rPr>
                        <a:t>Infant</a:t>
                      </a:r>
                    </a:p>
                  </a:txBody>
                  <a:tcPr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89282172"/>
                  </a:ext>
                </a:extLst>
              </a:tr>
              <a:tr h="38629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IOWAN OLD STYLE ROMAN" panose="02040602040506020204" pitchFamily="18" charset="77"/>
                          <a:ea typeface="Helvetica Neue Light" panose="02000403000000020004" pitchFamily="2" charset="0"/>
                        </a:rPr>
                        <a:t>Age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8+ years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1-8 years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0-1 year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4302"/>
                  </a:ext>
                </a:extLst>
              </a:tr>
              <a:tr h="38629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IOWAN OLD STYLE ROMAN" panose="02040602040506020204" pitchFamily="18" charset="77"/>
                          <a:ea typeface="Helvetica Neue Light" panose="02000403000000020004" pitchFamily="2" charset="0"/>
                        </a:rPr>
                        <a:t>Rate </a:t>
                      </a:r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IOWAN OLD STYLE ROMAN" panose="02040602040506020204" pitchFamily="18" charset="77"/>
                          <a:ea typeface="Helvetica Neue Light" panose="02000403000000020004" pitchFamily="2" charset="0"/>
                        </a:rPr>
                        <a:t>(breaths/minute)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155883"/>
                  </a:ext>
                </a:extLst>
              </a:tr>
              <a:tr h="38629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IOWAN OLD STYLE ROMAN" panose="02040602040506020204" pitchFamily="18" charset="77"/>
                          <a:ea typeface="Helvetica Neue Light" panose="02000403000000020004" pitchFamily="2" charset="0"/>
                        </a:rPr>
                        <a:t>Ratio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1:5-6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1:3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1:3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13349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07E6D9DB-5FF5-4A31-2B5E-25B51D74B69F}"/>
              </a:ext>
            </a:extLst>
          </p:cNvPr>
          <p:cNvSpPr txBox="1">
            <a:spLocks/>
          </p:cNvSpPr>
          <p:nvPr/>
        </p:nvSpPr>
        <p:spPr>
          <a:xfrm>
            <a:off x="920496" y="3913633"/>
            <a:ext cx="10515600" cy="658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defRPr>
            </a:lvl1pPr>
          </a:lstStyle>
          <a:p>
            <a:r>
              <a:rPr lang="en-US" sz="3200" dirty="0"/>
              <a:t>Rescue Breathing</a:t>
            </a:r>
          </a:p>
        </p:txBody>
      </p:sp>
    </p:spTree>
    <p:extLst>
      <p:ext uri="{BB962C8B-B14F-4D97-AF65-F5344CB8AC3E}">
        <p14:creationId xmlns:p14="http://schemas.microsoft.com/office/powerpoint/2010/main" val="385116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B36C-A592-F017-1624-9C05DACF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 Techniques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A2CC6-8E77-9C76-38C8-7DEFD4D60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Chest compressions</a:t>
            </a:r>
          </a:p>
          <a:p>
            <a:pPr lvl="1"/>
            <a:r>
              <a:rPr lang="en-US" dirty="0"/>
              <a:t>Rate: 80 to 100 per minute</a:t>
            </a:r>
          </a:p>
          <a:p>
            <a:pPr lvl="1"/>
            <a:r>
              <a:rPr lang="en-US" dirty="0"/>
              <a:t>Depth: 1.5 - 2 inches</a:t>
            </a:r>
          </a:p>
          <a:p>
            <a:pPr lvl="1"/>
            <a:r>
              <a:rPr lang="en-US" dirty="0"/>
              <a:t>Check pulses during compression</a:t>
            </a:r>
          </a:p>
          <a:p>
            <a:pPr lvl="1"/>
            <a:r>
              <a:rPr lang="en-US" dirty="0"/>
              <a:t>May need to compress deeper in some patients</a:t>
            </a:r>
          </a:p>
          <a:p>
            <a:pPr lvl="1"/>
            <a:r>
              <a:rPr lang="en-US" dirty="0"/>
              <a:t>Ratio: 15 compressions for 2 ventilations</a:t>
            </a:r>
          </a:p>
          <a:p>
            <a:r>
              <a:rPr lang="en-US" dirty="0"/>
              <a:t>Pause AFTER the last compression to allow for a breath of </a:t>
            </a:r>
            <a:br>
              <a:rPr lang="en-US" dirty="0"/>
            </a:br>
            <a:r>
              <a:rPr lang="en-US" dirty="0"/>
              <a:t>1.5 - 2 seconds to be delivered</a:t>
            </a:r>
          </a:p>
        </p:txBody>
      </p:sp>
    </p:spTree>
    <p:extLst>
      <p:ext uri="{BB962C8B-B14F-4D97-AF65-F5344CB8AC3E}">
        <p14:creationId xmlns:p14="http://schemas.microsoft.com/office/powerpoint/2010/main" val="4100289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B36C-A592-F017-1624-9C05DACF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 Techniques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A2CC6-8E77-9C76-38C8-7DEFD4D60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</a:t>
            </a:r>
            <a:r>
              <a:rPr lang="en-US" i="1" dirty="0"/>
              <a:t>must</a:t>
            </a:r>
            <a:r>
              <a:rPr lang="en-US" dirty="0"/>
              <a:t> be moved to a firm surface (backboard, floor) prior to beginning compressions</a:t>
            </a:r>
          </a:p>
          <a:p>
            <a:r>
              <a:rPr lang="en-US" i="1" dirty="0"/>
              <a:t>Do not </a:t>
            </a:r>
            <a:r>
              <a:rPr lang="en-US" dirty="0"/>
              <a:t>attempt CPR while the patient is located on the bed or sofa</a:t>
            </a:r>
          </a:p>
          <a:p>
            <a:r>
              <a:rPr lang="en-US" dirty="0"/>
              <a:t>Remember: Complications of CPR can be </a:t>
            </a:r>
            <a:r>
              <a:rPr lang="en-US" i="1" dirty="0"/>
              <a:t>minimized</a:t>
            </a:r>
            <a:r>
              <a:rPr lang="en-US" dirty="0"/>
              <a:t>, but not totally prevented</a:t>
            </a:r>
          </a:p>
        </p:txBody>
      </p:sp>
    </p:spTree>
    <p:extLst>
      <p:ext uri="{BB962C8B-B14F-4D97-AF65-F5344CB8AC3E}">
        <p14:creationId xmlns:p14="http://schemas.microsoft.com/office/powerpoint/2010/main" val="3851529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F8929C-4100-7224-EEC9-ADC73D9D2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</a:blip>
          <a:srcRect t="10559" b="10494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6194FC-7615-4B94-0324-4EDC73BA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Good Samaritan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B3629-DD41-3287-F152-EE2C80A3A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Any person, who in good faith, without compensation* administers CPR, cannot be held liable for acts of omission or commission.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i="1" dirty="0">
                <a:solidFill>
                  <a:srgbClr val="FFFFFF"/>
                </a:solidFill>
              </a:rPr>
              <a:t>*not to be construed as the salaries of police, fire, or EMS personnel</a:t>
            </a:r>
            <a:br>
              <a:rPr lang="en-US" i="1" dirty="0">
                <a:solidFill>
                  <a:srgbClr val="FFFFFF"/>
                </a:solidFill>
              </a:rPr>
            </a:br>
            <a:endParaRPr lang="en-US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Hopefully, minimizes the fear of possible legal consequences when performing CPR to the best of the provider’s ability</a:t>
            </a:r>
          </a:p>
          <a:p>
            <a:pPr marL="0" indent="0">
              <a:buNone/>
            </a:pP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08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E562B-7AE2-716D-8065-3F99D34EC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D4C27F-0385-28B3-E596-4594AFAE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365125"/>
            <a:ext cx="3983733" cy="1646555"/>
          </a:xfrm>
        </p:spPr>
        <p:txBody>
          <a:bodyPr>
            <a:normAutofit/>
          </a:bodyPr>
          <a:lstStyle/>
          <a:p>
            <a:r>
              <a:rPr lang="en-US" sz="4000" dirty="0"/>
              <a:t>Children are Special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B4E6D-84C6-CCAB-1C46-91DEF9F3D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4251960" cy="4165283"/>
          </a:xfrm>
        </p:spPr>
        <p:txBody>
          <a:bodyPr>
            <a:noAutofit/>
          </a:bodyPr>
          <a:lstStyle/>
          <a:p>
            <a:r>
              <a:rPr lang="en-US" sz="2400" dirty="0"/>
              <a:t>Children are not just small adults</a:t>
            </a:r>
          </a:p>
          <a:p>
            <a:r>
              <a:rPr lang="en-US" sz="2400" dirty="0"/>
              <a:t>Perform one minute of CPR first</a:t>
            </a:r>
          </a:p>
          <a:p>
            <a:r>
              <a:rPr lang="en-US" sz="2400" dirty="0"/>
              <a:t>Compressions should not be as deep</a:t>
            </a:r>
          </a:p>
          <a:p>
            <a:r>
              <a:rPr lang="en-US" sz="2400" dirty="0"/>
              <a:t>Perform easier ventilations </a:t>
            </a:r>
          </a:p>
          <a:p>
            <a:r>
              <a:rPr lang="en-US" sz="2400" dirty="0"/>
              <a:t>Infants only need small puffs of air</a:t>
            </a:r>
          </a:p>
          <a:p>
            <a:r>
              <a:rPr lang="en-US" sz="2400" dirty="0"/>
              <a:t>Airway obstructions are more common</a:t>
            </a:r>
          </a:p>
        </p:txBody>
      </p:sp>
    </p:spTree>
    <p:extLst>
      <p:ext uri="{BB962C8B-B14F-4D97-AF65-F5344CB8AC3E}">
        <p14:creationId xmlns:p14="http://schemas.microsoft.com/office/powerpoint/2010/main" val="5633578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E562B-7AE2-716D-8065-3F99D34EC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6" r="5586"/>
          <a:stretch/>
        </p:blipFill>
        <p:spPr>
          <a:xfrm>
            <a:off x="3786264" y="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D4C27F-0385-28B3-E596-4594AFAE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365125"/>
            <a:ext cx="3983733" cy="1646555"/>
          </a:xfrm>
        </p:spPr>
        <p:txBody>
          <a:bodyPr>
            <a:normAutofit/>
          </a:bodyPr>
          <a:lstStyle/>
          <a:p>
            <a:r>
              <a:rPr lang="en-US" sz="4000" dirty="0"/>
              <a:t>Children are Special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B4E6D-84C6-CCAB-1C46-91DEF9F3D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4251960" cy="4165283"/>
          </a:xfrm>
        </p:spPr>
        <p:txBody>
          <a:bodyPr>
            <a:noAutofit/>
          </a:bodyPr>
          <a:lstStyle/>
          <a:p>
            <a:r>
              <a:rPr lang="en-US" sz="2400" dirty="0"/>
              <a:t>Faster compressions are necessary	</a:t>
            </a:r>
          </a:p>
          <a:p>
            <a:r>
              <a:rPr lang="en-US" sz="2400" dirty="0"/>
              <a:t>Never perform a blind finger sweep</a:t>
            </a:r>
          </a:p>
          <a:p>
            <a:r>
              <a:rPr lang="en-US" sz="2400" dirty="0"/>
              <a:t>Two-person CPR cannot be performed on infants</a:t>
            </a:r>
          </a:p>
          <a:p>
            <a:r>
              <a:rPr lang="en-US" sz="2400" dirty="0"/>
              <a:t>Handle with care</a:t>
            </a:r>
          </a:p>
          <a:p>
            <a:r>
              <a:rPr lang="en-US" sz="2400" dirty="0"/>
              <a:t>The need for CPR in infants and children is most often the result of respiratory failure</a:t>
            </a:r>
          </a:p>
        </p:txBody>
      </p:sp>
    </p:spTree>
    <p:extLst>
      <p:ext uri="{BB962C8B-B14F-4D97-AF65-F5344CB8AC3E}">
        <p14:creationId xmlns:p14="http://schemas.microsoft.com/office/powerpoint/2010/main" val="695113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E562B-7AE2-716D-8065-3F99D34EC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" r="2978"/>
          <a:stretch/>
        </p:blipFill>
        <p:spPr>
          <a:xfrm>
            <a:off x="3786264" y="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D4C27F-0385-28B3-E596-4594AFAE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365125"/>
            <a:ext cx="3983733" cy="1646555"/>
          </a:xfrm>
        </p:spPr>
        <p:txBody>
          <a:bodyPr>
            <a:normAutofit/>
          </a:bodyPr>
          <a:lstStyle/>
          <a:p>
            <a:r>
              <a:rPr lang="en-US" sz="4000" dirty="0"/>
              <a:t>Trauma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B4E6D-84C6-CCAB-1C46-91DEF9F3D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4251960" cy="41652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Pediatric injury is the leading cause of death in children older than one year of age</a:t>
            </a:r>
          </a:p>
        </p:txBody>
      </p:sp>
    </p:spTree>
    <p:extLst>
      <p:ext uri="{BB962C8B-B14F-4D97-AF65-F5344CB8AC3E}">
        <p14:creationId xmlns:p14="http://schemas.microsoft.com/office/powerpoint/2010/main" val="23678548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410" name="Picture 2" descr="A group of people in a pool&#10;&#10;Description automatically generated with low confidence">
            <a:extLst>
              <a:ext uri="{FF2B5EF4-FFF2-40B4-BE49-F238E27FC236}">
                <a16:creationId xmlns:a16="http://schemas.microsoft.com/office/drawing/2014/main" id="{E94C66BF-7AF3-680E-93F1-A04729B4A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44A31C-5DA2-D8BE-A5D1-C6F696D2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Near Drowning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94C4-4063-03DF-B39F-8194F1E01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first priority after being removed from the water is to begin rescue breathing</a:t>
            </a:r>
          </a:p>
          <a:p>
            <a:r>
              <a:rPr lang="en-US" dirty="0">
                <a:solidFill>
                  <a:srgbClr val="FFFFFF"/>
                </a:solidFill>
              </a:rPr>
              <a:t>Remember: In a drowning, recovery can be complete even later than 10 – 40 minutes after submersion</a:t>
            </a:r>
          </a:p>
        </p:txBody>
      </p:sp>
    </p:spTree>
    <p:extLst>
      <p:ext uri="{BB962C8B-B14F-4D97-AF65-F5344CB8AC3E}">
        <p14:creationId xmlns:p14="http://schemas.microsoft.com/office/powerpoint/2010/main" val="41086093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21ED-AF57-EB95-A304-849D0A231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Resuscitate (DNR)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A2391-4D84-19A3-1E6C-6AA695FC9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Patient has a valid DNR</a:t>
            </a:r>
          </a:p>
          <a:p>
            <a:r>
              <a:rPr lang="en-US" dirty="0"/>
              <a:t>Patient’s name</a:t>
            </a:r>
          </a:p>
          <a:p>
            <a:r>
              <a:rPr lang="en-US" dirty="0"/>
              <a:t>Patient’s physician</a:t>
            </a:r>
          </a:p>
          <a:p>
            <a:r>
              <a:rPr lang="en-US" dirty="0"/>
              <a:t>Date of DNR (only good for one year)</a:t>
            </a:r>
          </a:p>
          <a:p>
            <a:r>
              <a:rPr lang="en-US" dirty="0"/>
              <a:t>Verification, if possible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When in doubt, perform CPR</a:t>
            </a:r>
          </a:p>
        </p:txBody>
      </p:sp>
    </p:spTree>
    <p:extLst>
      <p:ext uri="{BB962C8B-B14F-4D97-AF65-F5344CB8AC3E}">
        <p14:creationId xmlns:p14="http://schemas.microsoft.com/office/powerpoint/2010/main" val="15641491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21ED-AF57-EB95-A304-849D0A231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Stop CPR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A2391-4D84-19A3-1E6C-6AA695FC9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Exhausted and unable to continue</a:t>
            </a:r>
          </a:p>
          <a:p>
            <a:r>
              <a:rPr lang="en-US" sz="3200" dirty="0"/>
              <a:t>Spontaneous pulse and/or respirations resume</a:t>
            </a:r>
          </a:p>
          <a:p>
            <a:r>
              <a:rPr lang="en-US" sz="3200" dirty="0"/>
              <a:t>Physician pronounces the patient dead</a:t>
            </a:r>
          </a:p>
          <a:p>
            <a:endParaRPr lang="en-US" sz="3200" dirty="0"/>
          </a:p>
          <a:p>
            <a:r>
              <a:rPr lang="en-US" sz="32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2679542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C1B40FCF-365D-B03F-7831-5A924171D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22813" r="645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Rectangle 18438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2192000" cy="20773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3723E-DF4C-5C44-6D95-7E2B11EAE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8" y="4337523"/>
            <a:ext cx="10918056" cy="1327380"/>
          </a:xfrm>
        </p:spPr>
        <p:txBody>
          <a:bodyPr>
            <a:normAutofit/>
          </a:bodyPr>
          <a:lstStyle/>
          <a:p>
            <a:r>
              <a:rPr lang="en-US" dirty="0"/>
              <a:t>Remember: Learn CPR</a:t>
            </a:r>
          </a:p>
        </p:txBody>
      </p:sp>
      <p:cxnSp>
        <p:nvCxnSpPr>
          <p:cNvPr id="18441" name="Straight Connector 18440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49692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43" name="Straight Connector 18442">
            <a:extLst>
              <a:ext uri="{FF2B5EF4-FFF2-40B4-BE49-F238E27FC236}">
                <a16:creationId xmlns:a16="http://schemas.microsoft.com/office/drawing/2014/main" id="{67DF9911-4A37-4096-BE25-0CCCFEC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5711486"/>
            <a:ext cx="27432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45" name="Straight Connector 18444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26067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4157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578BA1-028E-E942-38F1-FDCFC90F6952}"/>
              </a:ext>
            </a:extLst>
          </p:cNvPr>
          <p:cNvPicPr/>
          <p:nvPr/>
        </p:nvPicPr>
        <p:blipFill rotWithShape="1">
          <a:blip r:embed="rId3"/>
          <a:srcRect l="9091" t="17583" b="58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2192000" cy="20773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9AC44-58B8-4917-DC93-DC5598B9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88" y="4337523"/>
            <a:ext cx="10918056" cy="1327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Questions?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49692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DF9911-4A37-4096-BE25-0CCCFEC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5711486"/>
            <a:ext cx="27432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26067"/>
            <a:ext cx="12188824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7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A048-2B1D-493D-B822-C32640CB2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D5669-5715-1801-8986-1C50A2CAC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ISPC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439E1-B180-C13E-3BE4-356A9856490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info@ispconline.com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9CB97-B257-13EE-B7DC-7219BFFAAF3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430.201.3201</a:t>
            </a:r>
          </a:p>
        </p:txBody>
      </p:sp>
    </p:spTree>
    <p:extLst>
      <p:ext uri="{BB962C8B-B14F-4D97-AF65-F5344CB8AC3E}">
        <p14:creationId xmlns:p14="http://schemas.microsoft.com/office/powerpoint/2010/main" val="304343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F0414-D894-25BB-6A14-888D2BB30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Should I Learn CPR?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C15EC-2D8D-6137-4E4B-52312BF42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To be capable of handling a cardiac emergency</a:t>
            </a:r>
          </a:p>
          <a:p>
            <a:r>
              <a:rPr lang="en-US"/>
              <a:t>To be able to recognize the signs &amp; symptoms of a heart attack </a:t>
            </a:r>
          </a:p>
          <a:p>
            <a:r>
              <a:rPr lang="en-US"/>
              <a:t>To assist in the reduction of cardiac death through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69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91C42A33-FAC5-0402-4FFA-C6033D6B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9" b="781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A5284-5B27-A4BE-8F67-3D36FEF35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spc="3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SETUP</a:t>
            </a:r>
          </a:p>
        </p:txBody>
      </p:sp>
    </p:spTree>
    <p:extLst>
      <p:ext uri="{BB962C8B-B14F-4D97-AF65-F5344CB8AC3E}">
        <p14:creationId xmlns:p14="http://schemas.microsoft.com/office/powerpoint/2010/main" val="420810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E562B-7AE2-716D-8065-3F99D34EC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" r="2903"/>
          <a:stretch/>
        </p:blipFill>
        <p:spPr>
          <a:xfrm>
            <a:off x="-115181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5E1D21C-63D5-5F4A-B030-3CB63C703C93}"/>
              </a:ext>
            </a:extLst>
          </p:cNvPr>
          <p:cNvSpPr txBox="1">
            <a:spLocks/>
          </p:cNvSpPr>
          <p:nvPr/>
        </p:nvSpPr>
        <p:spPr>
          <a:xfrm>
            <a:off x="8031892" y="517525"/>
            <a:ext cx="3474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defRPr>
            </a:lvl1pPr>
          </a:lstStyle>
          <a:p>
            <a:r>
              <a:rPr lang="en-US" sz="6000" b="1" spc="300" dirty="0">
                <a:solidFill>
                  <a:schemeClr val="accent2"/>
                </a:solidFill>
              </a:rPr>
              <a:t>S</a:t>
            </a:r>
            <a:r>
              <a:rPr lang="en-US" spc="300" dirty="0"/>
              <a:t>ETUP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0538BEF-EF2B-84C2-5FA9-21E77DF8F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8846" y="1825625"/>
            <a:ext cx="375988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2"/>
                </a:solidFill>
              </a:rPr>
              <a:t>Stop</a:t>
            </a:r>
          </a:p>
          <a:p>
            <a:r>
              <a:rPr lang="en-US" sz="3200" dirty="0"/>
              <a:t>Take a breath</a:t>
            </a:r>
          </a:p>
          <a:p>
            <a:r>
              <a:rPr lang="en-US" sz="3200" dirty="0"/>
              <a:t>Think primary assessment</a:t>
            </a:r>
          </a:p>
          <a:p>
            <a:r>
              <a:rPr lang="en-US" sz="3200" dirty="0"/>
              <a:t>Think mechanism of injury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24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night, way, dark&#10;&#10;Description automatically generated">
            <a:extLst>
              <a:ext uri="{FF2B5EF4-FFF2-40B4-BE49-F238E27FC236}">
                <a16:creationId xmlns:a16="http://schemas.microsoft.com/office/drawing/2014/main" id="{7DE1AD12-D759-B7AC-E0D8-032B2900E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6"/>
          <a:stretch/>
        </p:blipFill>
        <p:spPr>
          <a:xfrm>
            <a:off x="2680792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99DB55-F846-FCCA-9C66-9AD7AB8E190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defRPr>
            </a:lvl1pPr>
          </a:lstStyle>
          <a:p>
            <a:r>
              <a:rPr lang="en-US" spc="300" dirty="0"/>
              <a:t>S</a:t>
            </a:r>
            <a:r>
              <a:rPr lang="en-US" sz="6000" b="1" spc="300" dirty="0">
                <a:solidFill>
                  <a:schemeClr val="accent2"/>
                </a:solidFill>
              </a:rPr>
              <a:t>E</a:t>
            </a:r>
            <a:r>
              <a:rPr lang="en-US" spc="300" dirty="0"/>
              <a:t>TUP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8801B8-8546-C967-9B7E-7D5E4F0D2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597" y="1843088"/>
            <a:ext cx="439498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2"/>
                </a:solidFill>
              </a:rPr>
              <a:t>Environment</a:t>
            </a:r>
          </a:p>
          <a:p>
            <a:r>
              <a:rPr lang="en-US" sz="3200" dirty="0"/>
              <a:t>Consider limitations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93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SPC Theme Colors">
      <a:dk1>
        <a:srgbClr val="000000"/>
      </a:dk1>
      <a:lt1>
        <a:srgbClr val="FFFFFF"/>
      </a:lt1>
      <a:dk2>
        <a:srgbClr val="485A73"/>
      </a:dk2>
      <a:lt2>
        <a:srgbClr val="E7E6E6"/>
      </a:lt2>
      <a:accent1>
        <a:srgbClr val="274271"/>
      </a:accent1>
      <a:accent2>
        <a:srgbClr val="ED7D31"/>
      </a:accent2>
      <a:accent3>
        <a:srgbClr val="888A8A"/>
      </a:accent3>
      <a:accent4>
        <a:srgbClr val="FFC000"/>
      </a:accent4>
      <a:accent5>
        <a:srgbClr val="58B4E7"/>
      </a:accent5>
      <a:accent6>
        <a:srgbClr val="FF8900"/>
      </a:accent6>
      <a:hlink>
        <a:srgbClr val="007BF2"/>
      </a:hlink>
      <a:folHlink>
        <a:srgbClr val="5C1D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4768</TotalTime>
  <Words>2455</Words>
  <Application>Microsoft Macintosh PowerPoint</Application>
  <PresentationFormat>Widescreen</PresentationFormat>
  <Paragraphs>440</Paragraphs>
  <Slides>58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Calibri</vt:lpstr>
      <vt:lpstr>Courier New</vt:lpstr>
      <vt:lpstr>Helvetica Neue</vt:lpstr>
      <vt:lpstr>Helvetica Neue Light</vt:lpstr>
      <vt:lpstr>HELVETICA NEUE THIN</vt:lpstr>
      <vt:lpstr>Iowan Old Style Roman</vt:lpstr>
      <vt:lpstr>Iowan Old Style Roman</vt:lpstr>
      <vt:lpstr>Wingdings</vt:lpstr>
      <vt:lpstr>Office Theme</vt:lpstr>
      <vt:lpstr>CPR Provider Program for Utilities</vt:lpstr>
      <vt:lpstr>CPR</vt:lpstr>
      <vt:lpstr>Knowledge Objectives</vt:lpstr>
      <vt:lpstr>Skill Objectives</vt:lpstr>
      <vt:lpstr>Good Samaritan Law</vt:lpstr>
      <vt:lpstr>Why Should I Learn CPR?</vt:lpstr>
      <vt:lpstr>SETUP</vt:lpstr>
      <vt:lpstr>PowerPoint Presentation</vt:lpstr>
      <vt:lpstr>PowerPoint Presentation</vt:lpstr>
      <vt:lpstr>PowerPoint Presentation</vt:lpstr>
      <vt:lpstr>PowerPoint Presentation</vt:lpstr>
      <vt:lpstr>SETUP</vt:lpstr>
      <vt:lpstr>Bloodborne Pathogens 29 CFR 1910.1030</vt:lpstr>
      <vt:lpstr>Chain of Survival</vt:lpstr>
      <vt:lpstr>Chain of Survival</vt:lpstr>
      <vt:lpstr>Chain of Survival</vt:lpstr>
      <vt:lpstr>Chain of Survival</vt:lpstr>
      <vt:lpstr>Chain of Survival</vt:lpstr>
      <vt:lpstr>Heart Anatomy</vt:lpstr>
      <vt:lpstr>Heart Anatomy</vt:lpstr>
      <vt:lpstr>Lung Anatomy</vt:lpstr>
      <vt:lpstr>Respiratory Arrest</vt:lpstr>
      <vt:lpstr>Coronary Artery Disease (CAD)</vt:lpstr>
      <vt:lpstr>Coronary Heart Disease (CHD)</vt:lpstr>
      <vt:lpstr>Coronary Heart Disease (CHD)</vt:lpstr>
      <vt:lpstr>Coronary Heart Disease (CHD)</vt:lpstr>
      <vt:lpstr>Coronary Heart Disease (CHD)</vt:lpstr>
      <vt:lpstr>Coronary Heart Disease (CHD)</vt:lpstr>
      <vt:lpstr>CPR Techniques</vt:lpstr>
      <vt:lpstr>Sudden Cardiac Death (Cardiac Arrest)</vt:lpstr>
      <vt:lpstr>Risk Factors for Heart Attack</vt:lpstr>
      <vt:lpstr>Risk Factors for Heart Attack</vt:lpstr>
      <vt:lpstr>Airway Obstruction</vt:lpstr>
      <vt:lpstr>Foreign Body Airway Obstruction (FBAO)</vt:lpstr>
      <vt:lpstr>Response to Cardio-Pulmonary Emergencies</vt:lpstr>
      <vt:lpstr>ABCs</vt:lpstr>
      <vt:lpstr>ABCs</vt:lpstr>
      <vt:lpstr>ABCs</vt:lpstr>
      <vt:lpstr>Remember Your ABCs</vt:lpstr>
      <vt:lpstr>CPR Techniques</vt:lpstr>
      <vt:lpstr>CPR Techniques</vt:lpstr>
      <vt:lpstr>CPR Techniques</vt:lpstr>
      <vt:lpstr>CPR Techniques</vt:lpstr>
      <vt:lpstr>CPR Techniques</vt:lpstr>
      <vt:lpstr>CPR Techniques</vt:lpstr>
      <vt:lpstr>CPR Techniques</vt:lpstr>
      <vt:lpstr>CPR Rules of Thumb</vt:lpstr>
      <vt:lpstr>CPR Techniques</vt:lpstr>
      <vt:lpstr>CPR Techniques</vt:lpstr>
      <vt:lpstr>Children are Special</vt:lpstr>
      <vt:lpstr>Children are Special</vt:lpstr>
      <vt:lpstr>Trauma</vt:lpstr>
      <vt:lpstr>Near Drowning</vt:lpstr>
      <vt:lpstr>Do Not Resuscitate (DNR)</vt:lpstr>
      <vt:lpstr>When to Stop CPR</vt:lpstr>
      <vt:lpstr>Remember: Learn CPR</vt:lpstr>
      <vt:lpstr>Questions?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Yaeger</dc:creator>
  <cp:lastModifiedBy>Jamie Yaeger</cp:lastModifiedBy>
  <cp:revision>62</cp:revision>
  <dcterms:created xsi:type="dcterms:W3CDTF">2022-06-10T13:49:50Z</dcterms:created>
  <dcterms:modified xsi:type="dcterms:W3CDTF">2022-07-01T16:05:10Z</dcterms:modified>
</cp:coreProperties>
</file>