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7" r:id="rId2"/>
    <p:sldId id="318" r:id="rId3"/>
    <p:sldId id="348" r:id="rId4"/>
    <p:sldId id="349" r:id="rId5"/>
    <p:sldId id="350" r:id="rId6"/>
    <p:sldId id="351" r:id="rId7"/>
    <p:sldId id="352" r:id="rId8"/>
    <p:sldId id="353" r:id="rId9"/>
    <p:sldId id="354" r:id="rId10"/>
    <p:sldId id="355" r:id="rId11"/>
    <p:sldId id="356" r:id="rId12"/>
    <p:sldId id="357" r:id="rId13"/>
    <p:sldId id="358" r:id="rId14"/>
    <p:sldId id="359" r:id="rId15"/>
    <p:sldId id="360" r:id="rId16"/>
    <p:sldId id="361" r:id="rId17"/>
    <p:sldId id="362" r:id="rId18"/>
    <p:sldId id="363" r:id="rId19"/>
    <p:sldId id="364" r:id="rId20"/>
    <p:sldId id="365" r:id="rId21"/>
    <p:sldId id="366" r:id="rId22"/>
    <p:sldId id="367" r:id="rId23"/>
    <p:sldId id="368" r:id="rId24"/>
    <p:sldId id="347" r:id="rId25"/>
    <p:sldId id="31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6B6EA7-3981-F845-BAB2-5B9C58715A04}" v="1" dt="2023-02-16T15:58:10.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87"/>
    <p:restoredTop sz="78980"/>
  </p:normalViewPr>
  <p:slideViewPr>
    <p:cSldViewPr snapToGrid="0" snapToObjects="1">
      <p:cViewPr varScale="1">
        <p:scale>
          <a:sx n="100" d="100"/>
          <a:sy n="100" d="100"/>
        </p:scale>
        <p:origin x="1784" y="160"/>
      </p:cViewPr>
      <p:guideLst/>
    </p:cSldViewPr>
  </p:slideViewPr>
  <p:outlineViewPr>
    <p:cViewPr>
      <p:scale>
        <a:sx n="33" d="100"/>
        <a:sy n="33" d="100"/>
      </p:scale>
      <p:origin x="0" y="-5096"/>
    </p:cViewPr>
  </p:outlineViewPr>
  <p:notesTextViewPr>
    <p:cViewPr>
      <p:scale>
        <a:sx n="1" d="1"/>
        <a:sy n="1" d="1"/>
      </p:scale>
      <p:origin x="0" y="0"/>
    </p:cViewPr>
  </p:notesTextViewPr>
  <p:notesViewPr>
    <p:cSldViewPr snapToGrid="0" snapToObjects="1">
      <p:cViewPr varScale="1">
        <p:scale>
          <a:sx n="109" d="100"/>
          <a:sy n="109" d="100"/>
        </p:scale>
        <p:origin x="406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Yaeger" userId="3751045445_tp_box_2" providerId="OAuth2" clId="{206B6EA7-3981-F845-BAB2-5B9C58715A04}"/>
    <pc:docChg chg="custSel modSld modMainMaster">
      <pc:chgData name="Jamie Yaeger" userId="3751045445_tp_box_2" providerId="OAuth2" clId="{206B6EA7-3981-F845-BAB2-5B9C58715A04}" dt="2023-02-16T15:59:15.619" v="5" actId="255"/>
      <pc:docMkLst>
        <pc:docMk/>
      </pc:docMkLst>
      <pc:sldChg chg="modSp mod">
        <pc:chgData name="Jamie Yaeger" userId="3751045445_tp_box_2" providerId="OAuth2" clId="{206B6EA7-3981-F845-BAB2-5B9C58715A04}" dt="2023-02-16T15:59:15.619" v="5" actId="255"/>
        <pc:sldMkLst>
          <pc:docMk/>
          <pc:sldMk cId="663074185" sldId="318"/>
        </pc:sldMkLst>
        <pc:spChg chg="mod">
          <ac:chgData name="Jamie Yaeger" userId="3751045445_tp_box_2" providerId="OAuth2" clId="{206B6EA7-3981-F845-BAB2-5B9C58715A04}" dt="2023-02-16T15:59:15.619" v="5" actId="255"/>
          <ac:spMkLst>
            <pc:docMk/>
            <pc:sldMk cId="663074185" sldId="318"/>
            <ac:spMk id="9" creationId="{C4229C16-7E83-0CA1-17F8-48F2DB32CA85}"/>
          </ac:spMkLst>
        </pc:spChg>
      </pc:sldChg>
      <pc:sldChg chg="modSp mod">
        <pc:chgData name="Jamie Yaeger" userId="3751045445_tp_box_2" providerId="OAuth2" clId="{206B6EA7-3981-F845-BAB2-5B9C58715A04}" dt="2023-02-16T15:58:41.174" v="4" actId="27636"/>
        <pc:sldMkLst>
          <pc:docMk/>
          <pc:sldMk cId="2759907601" sldId="364"/>
        </pc:sldMkLst>
        <pc:spChg chg="mod">
          <ac:chgData name="Jamie Yaeger" userId="3751045445_tp_box_2" providerId="OAuth2" clId="{206B6EA7-3981-F845-BAB2-5B9C58715A04}" dt="2023-02-16T15:58:41.174" v="4" actId="27636"/>
          <ac:spMkLst>
            <pc:docMk/>
            <pc:sldMk cId="2759907601" sldId="364"/>
            <ac:spMk id="3" creationId="{81B04D91-6D64-8ECE-F280-C469242D77AE}"/>
          </ac:spMkLst>
        </pc:spChg>
      </pc:sldChg>
      <pc:sldChg chg="modSp mod">
        <pc:chgData name="Jamie Yaeger" userId="3751045445_tp_box_2" providerId="OAuth2" clId="{206B6EA7-3981-F845-BAB2-5B9C58715A04}" dt="2023-02-16T15:58:23.938" v="2" actId="27636"/>
        <pc:sldMkLst>
          <pc:docMk/>
          <pc:sldMk cId="1809217705" sldId="366"/>
        </pc:sldMkLst>
        <pc:spChg chg="mod">
          <ac:chgData name="Jamie Yaeger" userId="3751045445_tp_box_2" providerId="OAuth2" clId="{206B6EA7-3981-F845-BAB2-5B9C58715A04}" dt="2023-02-16T15:58:23.938" v="2" actId="27636"/>
          <ac:spMkLst>
            <pc:docMk/>
            <pc:sldMk cId="1809217705" sldId="366"/>
            <ac:spMk id="3" creationId="{81B04D91-6D64-8ECE-F280-C469242D77AE}"/>
          </ac:spMkLst>
        </pc:spChg>
      </pc:sldChg>
      <pc:sldMasterChg chg="modSp">
        <pc:chgData name="Jamie Yaeger" userId="3751045445_tp_box_2" providerId="OAuth2" clId="{206B6EA7-3981-F845-BAB2-5B9C58715A04}" dt="2023-02-16T15:58:10.233" v="0"/>
        <pc:sldMasterMkLst>
          <pc:docMk/>
          <pc:sldMasterMk cId="1257770246" sldId="2147483648"/>
        </pc:sldMasterMkLst>
        <pc:spChg chg="mod">
          <ac:chgData name="Jamie Yaeger" userId="3751045445_tp_box_2" providerId="OAuth2" clId="{206B6EA7-3981-F845-BAB2-5B9C58715A04}" dt="2023-02-16T15:58:10.233" v="0"/>
          <ac:spMkLst>
            <pc:docMk/>
            <pc:sldMasterMk cId="1257770246" sldId="2147483648"/>
            <ac:spMk id="3" creationId="{FCDEF2DB-AF6A-C575-79C1-199D617C2978}"/>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EB614F-FE9A-6C41-4743-C201253C22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AA529F-374A-3957-D678-1EE0909AC2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B4952B-B18B-1249-8C10-44B030A28D44}" type="datetimeFigureOut">
              <a:rPr lang="en-US" smtClean="0"/>
              <a:t>2/16/23</a:t>
            </a:fld>
            <a:endParaRPr lang="en-US"/>
          </a:p>
        </p:txBody>
      </p:sp>
      <p:sp>
        <p:nvSpPr>
          <p:cNvPr id="4" name="Footer Placeholder 3">
            <a:extLst>
              <a:ext uri="{FF2B5EF4-FFF2-40B4-BE49-F238E27FC236}">
                <a16:creationId xmlns:a16="http://schemas.microsoft.com/office/drawing/2014/main" id="{6B125DA5-B3DF-AE78-11BE-43DD684938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5C795C-0AAB-7315-39A5-E5F160663B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604DE3-AAC7-374A-B7D8-C00D5E295E30}" type="slidenum">
              <a:rPr lang="en-US" smtClean="0"/>
              <a:t>‹#›</a:t>
            </a:fld>
            <a:endParaRPr lang="en-US"/>
          </a:p>
        </p:txBody>
      </p:sp>
    </p:spTree>
    <p:extLst>
      <p:ext uri="{BB962C8B-B14F-4D97-AF65-F5344CB8AC3E}">
        <p14:creationId xmlns:p14="http://schemas.microsoft.com/office/powerpoint/2010/main" val="3152991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B8808-8969-7344-A9F7-2461801DD09E}" type="datetimeFigureOut">
              <a:rPr lang="en-US" smtClean="0"/>
              <a:t>2/16/23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59E931-C942-3E49-AA16-7FF92778FC7C}" type="slidenum">
              <a:rPr lang="en-US" smtClean="0"/>
              <a:t>‹#›</a:t>
            </a:fld>
            <a:endParaRPr lang="en-US"/>
          </a:p>
        </p:txBody>
      </p:sp>
    </p:spTree>
    <p:extLst>
      <p:ext uri="{BB962C8B-B14F-4D97-AF65-F5344CB8AC3E}">
        <p14:creationId xmlns:p14="http://schemas.microsoft.com/office/powerpoint/2010/main" val="296684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a:t>
            </a:fld>
            <a:endParaRPr lang="en-US"/>
          </a:p>
        </p:txBody>
      </p:sp>
    </p:spTree>
    <p:extLst>
      <p:ext uri="{BB962C8B-B14F-4D97-AF65-F5344CB8AC3E}">
        <p14:creationId xmlns:p14="http://schemas.microsoft.com/office/powerpoint/2010/main" val="3854239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3</a:t>
            </a:fld>
            <a:endParaRPr lang="en-US"/>
          </a:p>
        </p:txBody>
      </p:sp>
    </p:spTree>
    <p:extLst>
      <p:ext uri="{BB962C8B-B14F-4D97-AF65-F5344CB8AC3E}">
        <p14:creationId xmlns:p14="http://schemas.microsoft.com/office/powerpoint/2010/main" val="637818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4</a:t>
            </a:fld>
            <a:endParaRPr lang="en-US"/>
          </a:p>
        </p:txBody>
      </p:sp>
    </p:spTree>
    <p:extLst>
      <p:ext uri="{BB962C8B-B14F-4D97-AF65-F5344CB8AC3E}">
        <p14:creationId xmlns:p14="http://schemas.microsoft.com/office/powerpoint/2010/main" val="743496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altLang="en-US" sz="1200" dirty="0"/>
              <a:t>Step potential is caused by a flow of fault current through the earth. In a fault current condition, a current flow causes a voltage drop at the earth’s surface. This happens because voltage and current are inversely proportional. When current rises, voltage drops and vice versa. Grounds will direct fault currents to the earth.</a:t>
            </a:r>
          </a:p>
          <a:p>
            <a:pPr marL="171450" indent="-171450" eaLnBrk="1" hangingPunct="1">
              <a:buFont typeface="Arial" panose="020B0604020202020204" pitchFamily="34" charset="0"/>
              <a:buChar char="•"/>
            </a:pPr>
            <a:r>
              <a:rPr lang="en-US" altLang="en-US" sz="1200" dirty="0"/>
              <a:t>This fault current will radiate outward in circles from the ground connection point or structure. A person standing close to the structure with their feet apart, bridges a part of this current. This places a potential difference between the person’s feet. The methods presently in use to protect a worker in this area is either isolating (nonconductive mat), or a grounding (conducting) mat. An isolating mat will protect the employee by insulating him or her from the earth. A grounding mat, connected to the structure keeps the employee at the same potential as the structure. In either case, the worker must stay on the mat to be protected.</a:t>
            </a:r>
          </a:p>
          <a:p>
            <a:pPr marL="171450" indent="-171450" eaLnBrk="1" hangingPunct="1">
              <a:buFont typeface="Arial" panose="020B0604020202020204" pitchFamily="34" charset="0"/>
              <a:buChar char="•"/>
            </a:pPr>
            <a:r>
              <a:rPr lang="en-US" altLang="en-US" sz="1200" dirty="0"/>
              <a:t>One alternative to mats are rubber overshoes. A problem with over shoes is the the radiant step current may exceed the di-electric rating of the shoe. This could be a problem to persons working on transmission systems where the fault currents may be very high.</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5</a:t>
            </a:fld>
            <a:endParaRPr lang="en-US"/>
          </a:p>
        </p:txBody>
      </p:sp>
    </p:spTree>
    <p:extLst>
      <p:ext uri="{BB962C8B-B14F-4D97-AF65-F5344CB8AC3E}">
        <p14:creationId xmlns:p14="http://schemas.microsoft.com/office/powerpoint/2010/main" val="935015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19</a:t>
            </a:fld>
            <a:endParaRPr lang="en-US"/>
          </a:p>
        </p:txBody>
      </p:sp>
    </p:spTree>
    <p:extLst>
      <p:ext uri="{BB962C8B-B14F-4D97-AF65-F5344CB8AC3E}">
        <p14:creationId xmlns:p14="http://schemas.microsoft.com/office/powerpoint/2010/main" val="856662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20</a:t>
            </a:fld>
            <a:endParaRPr lang="en-US"/>
          </a:p>
        </p:txBody>
      </p:sp>
    </p:spTree>
    <p:extLst>
      <p:ext uri="{BB962C8B-B14F-4D97-AF65-F5344CB8AC3E}">
        <p14:creationId xmlns:p14="http://schemas.microsoft.com/office/powerpoint/2010/main" val="2717979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21</a:t>
            </a:fld>
            <a:endParaRPr lang="en-US"/>
          </a:p>
        </p:txBody>
      </p:sp>
    </p:spTree>
    <p:extLst>
      <p:ext uri="{BB962C8B-B14F-4D97-AF65-F5344CB8AC3E}">
        <p14:creationId xmlns:p14="http://schemas.microsoft.com/office/powerpoint/2010/main" val="310938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22</a:t>
            </a:fld>
            <a:endParaRPr lang="en-US"/>
          </a:p>
        </p:txBody>
      </p:sp>
    </p:spTree>
    <p:extLst>
      <p:ext uri="{BB962C8B-B14F-4D97-AF65-F5344CB8AC3E}">
        <p14:creationId xmlns:p14="http://schemas.microsoft.com/office/powerpoint/2010/main" val="3988313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23</a:t>
            </a:fld>
            <a:endParaRPr lang="en-US"/>
          </a:p>
        </p:txBody>
      </p:sp>
    </p:spTree>
    <p:extLst>
      <p:ext uri="{BB962C8B-B14F-4D97-AF65-F5344CB8AC3E}">
        <p14:creationId xmlns:p14="http://schemas.microsoft.com/office/powerpoint/2010/main" val="1255935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AF5D-62D4-470E-47DE-4D26AE0E1DAD}"/>
              </a:ext>
            </a:extLst>
          </p:cNvPr>
          <p:cNvSpPr>
            <a:spLocks noGrp="1"/>
          </p:cNvSpPr>
          <p:nvPr>
            <p:ph type="title" hasCustomPrompt="1"/>
          </p:nvPr>
        </p:nvSpPr>
        <p:spPr>
          <a:xfrm>
            <a:off x="2457450" y="2871788"/>
            <a:ext cx="9734550" cy="1003305"/>
          </a:xfrm>
          <a:solidFill>
            <a:srgbClr val="FFFFFF"/>
          </a:solidFill>
        </p:spPr>
        <p:txBody>
          <a:bodyPr anchor="b">
            <a:normAutofit/>
          </a:bodyPr>
          <a:lstStyle>
            <a:lvl1pPr algn="r">
              <a:defRPr sz="5400" b="1" i="0">
                <a:latin typeface="HELVETICA NEUE THIN" panose="020B0403020202020204" pitchFamily="34" charset="0"/>
                <a:ea typeface="HELVETICA NEUE THIN" panose="020B0403020202020204" pitchFamily="34" charset="0"/>
              </a:defRPr>
            </a:lvl1pPr>
          </a:lstStyle>
          <a:p>
            <a:r>
              <a:rPr lang="en-US" dirty="0"/>
              <a:t>Presentation Title</a:t>
            </a:r>
          </a:p>
        </p:txBody>
      </p:sp>
      <p:sp>
        <p:nvSpPr>
          <p:cNvPr id="3" name="Text Placeholder 2">
            <a:extLst>
              <a:ext uri="{FF2B5EF4-FFF2-40B4-BE49-F238E27FC236}">
                <a16:creationId xmlns:a16="http://schemas.microsoft.com/office/drawing/2014/main" id="{B8C63ADA-AC9B-E7D6-5A20-CD1B3D0AECF2}"/>
              </a:ext>
            </a:extLst>
          </p:cNvPr>
          <p:cNvSpPr>
            <a:spLocks noGrp="1"/>
          </p:cNvSpPr>
          <p:nvPr>
            <p:ph type="body" idx="1" hasCustomPrompt="1"/>
          </p:nvPr>
        </p:nvSpPr>
        <p:spPr>
          <a:xfrm>
            <a:off x="2457449" y="3875093"/>
            <a:ext cx="8658225" cy="482595"/>
          </a:xfrm>
          <a:solidFill>
            <a:schemeClr val="tx2"/>
          </a:solidFill>
        </p:spPr>
        <p:txBody>
          <a:bodyPr anchor="ct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a:t>
            </a:r>
          </a:p>
        </p:txBody>
      </p:sp>
      <p:sp>
        <p:nvSpPr>
          <p:cNvPr id="5" name="Text Placeholder 2">
            <a:extLst>
              <a:ext uri="{FF2B5EF4-FFF2-40B4-BE49-F238E27FC236}">
                <a16:creationId xmlns:a16="http://schemas.microsoft.com/office/drawing/2014/main" id="{46411C56-CFA5-81E8-4A9C-5A2E2BB1086E}"/>
              </a:ext>
            </a:extLst>
          </p:cNvPr>
          <p:cNvSpPr>
            <a:spLocks noGrp="1"/>
          </p:cNvSpPr>
          <p:nvPr>
            <p:ph type="body" idx="10" hasCustomPrompt="1"/>
          </p:nvPr>
        </p:nvSpPr>
        <p:spPr>
          <a:xfrm>
            <a:off x="823912" y="5149840"/>
            <a:ext cx="10515600" cy="962025"/>
          </a:xfrm>
        </p:spPr>
        <p:txBody>
          <a:bodyPr anchor="ctr">
            <a:normAutofit/>
          </a:bodyPr>
          <a:lstStyle>
            <a:lvl1pPr marL="0" indent="0" algn="ctr">
              <a:buNone/>
              <a:defRPr sz="9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Copyright by the Institute for Safety in Powerline Construction</a:t>
            </a:r>
            <a:br>
              <a:rPr lang="en-US" dirty="0"/>
            </a:br>
            <a:r>
              <a:rPr lang="en-US" dirty="0"/>
              <a:t>3504 Parliament Ct. Alexandria, LA 71303</a:t>
            </a:r>
            <a:br>
              <a:rPr lang="en-US" dirty="0"/>
            </a:br>
            <a:r>
              <a:rPr lang="en-US" dirty="0"/>
              <a:t>All rights reserved.</a:t>
            </a:r>
            <a:br>
              <a:rPr lang="en-US" dirty="0"/>
            </a:br>
            <a:r>
              <a:rPr lang="en-US" dirty="0"/>
              <a:t>This material or any part thereof</a:t>
            </a:r>
            <a:br>
              <a:rPr lang="en-US" dirty="0"/>
            </a:br>
            <a:r>
              <a:rPr lang="en-US" dirty="0"/>
              <a:t>may not be reproduced in any form</a:t>
            </a:r>
            <a:br>
              <a:rPr lang="en-US" dirty="0"/>
            </a:br>
            <a:r>
              <a:rPr lang="en-US" dirty="0" err="1"/>
              <a:t>withoutthe</a:t>
            </a:r>
            <a:r>
              <a:rPr lang="en-US" dirty="0"/>
              <a:t> written permission of the</a:t>
            </a:r>
            <a:br>
              <a:rPr lang="en-US" dirty="0"/>
            </a:br>
            <a:r>
              <a:rPr lang="en-US" dirty="0"/>
              <a:t>Institute for Safety in Powerline Construction</a:t>
            </a:r>
          </a:p>
        </p:txBody>
      </p:sp>
      <p:sp>
        <p:nvSpPr>
          <p:cNvPr id="6" name="Text Placeholder 2">
            <a:extLst>
              <a:ext uri="{FF2B5EF4-FFF2-40B4-BE49-F238E27FC236}">
                <a16:creationId xmlns:a16="http://schemas.microsoft.com/office/drawing/2014/main" id="{30CA8254-ABA5-660C-48A1-71D3D6CCEA13}"/>
              </a:ext>
            </a:extLst>
          </p:cNvPr>
          <p:cNvSpPr>
            <a:spLocks noGrp="1"/>
          </p:cNvSpPr>
          <p:nvPr>
            <p:ph type="body" idx="11" hasCustomPrompt="1"/>
          </p:nvPr>
        </p:nvSpPr>
        <p:spPr>
          <a:xfrm>
            <a:off x="11115675" y="3875093"/>
            <a:ext cx="1076324" cy="482595"/>
          </a:xfrm>
          <a:noFill/>
        </p:spPr>
        <p:txBody>
          <a:bodyPr anchor="ctr">
            <a:normAutofit/>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ISPC</a:t>
            </a:r>
          </a:p>
        </p:txBody>
      </p:sp>
    </p:spTree>
    <p:extLst>
      <p:ext uri="{BB962C8B-B14F-4D97-AF65-F5344CB8AC3E}">
        <p14:creationId xmlns:p14="http://schemas.microsoft.com/office/powerpoint/2010/main" val="1216616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EF9D-FE7C-B8C1-8D12-CC867C0A82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25244B-382E-9EBE-0A58-682B0875DB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13F2AC-2C89-C318-3FE1-0B093FA58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7045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0A10-745A-110B-23FA-1B4FC3740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7A34E5-41A8-9B99-9251-E0AF597D0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65EDA5-C419-8A12-D340-EDA8FBA54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28862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amp; Contact Inf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AF5D-62D4-470E-47DE-4D26AE0E1DAD}"/>
              </a:ext>
            </a:extLst>
          </p:cNvPr>
          <p:cNvSpPr>
            <a:spLocks noGrp="1"/>
          </p:cNvSpPr>
          <p:nvPr>
            <p:ph type="title" hasCustomPrompt="1"/>
          </p:nvPr>
        </p:nvSpPr>
        <p:spPr>
          <a:xfrm>
            <a:off x="2457450" y="2771774"/>
            <a:ext cx="9734550" cy="1103319"/>
          </a:xfrm>
          <a:solidFill>
            <a:srgbClr val="FFFFFF"/>
          </a:solidFill>
        </p:spPr>
        <p:txBody>
          <a:bodyPr anchor="ctr">
            <a:normAutofit/>
          </a:bodyPr>
          <a:lstStyle>
            <a:lvl1pPr algn="r">
              <a:defRPr sz="6600" b="1" i="0">
                <a:latin typeface="HELVETICA NEUE THIN" panose="020B0403020202020204" pitchFamily="34" charset="0"/>
                <a:ea typeface="HELVETICA NEUE THIN" panose="020B0403020202020204" pitchFamily="34" charset="0"/>
              </a:defRPr>
            </a:lvl1pPr>
          </a:lstStyle>
          <a:p>
            <a:r>
              <a:rPr lang="en-US" dirty="0"/>
              <a:t>Thank You</a:t>
            </a:r>
          </a:p>
        </p:txBody>
      </p:sp>
      <p:sp>
        <p:nvSpPr>
          <p:cNvPr id="3" name="Text Placeholder 2">
            <a:extLst>
              <a:ext uri="{FF2B5EF4-FFF2-40B4-BE49-F238E27FC236}">
                <a16:creationId xmlns:a16="http://schemas.microsoft.com/office/drawing/2014/main" id="{B8C63ADA-AC9B-E7D6-5A20-CD1B3D0AECF2}"/>
              </a:ext>
            </a:extLst>
          </p:cNvPr>
          <p:cNvSpPr>
            <a:spLocks noGrp="1"/>
          </p:cNvSpPr>
          <p:nvPr>
            <p:ph type="body" idx="1" hasCustomPrompt="1"/>
          </p:nvPr>
        </p:nvSpPr>
        <p:spPr>
          <a:xfrm>
            <a:off x="8501059" y="3976698"/>
            <a:ext cx="2814637" cy="482595"/>
          </a:xfrm>
          <a:solidFill>
            <a:schemeClr val="tx2"/>
          </a:solidFill>
        </p:spPr>
        <p:txBody>
          <a:bodyPr anchor="ct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8" name="Text Placeholder 2">
            <a:extLst>
              <a:ext uri="{FF2B5EF4-FFF2-40B4-BE49-F238E27FC236}">
                <a16:creationId xmlns:a16="http://schemas.microsoft.com/office/drawing/2014/main" id="{AD7912FB-6BA9-6A50-F64B-0FF0A945D3E3}"/>
              </a:ext>
            </a:extLst>
          </p:cNvPr>
          <p:cNvSpPr>
            <a:spLocks noGrp="1"/>
          </p:cNvSpPr>
          <p:nvPr>
            <p:ph type="body" idx="10" hasCustomPrompt="1"/>
          </p:nvPr>
        </p:nvSpPr>
        <p:spPr>
          <a:xfrm>
            <a:off x="8501059" y="4549000"/>
            <a:ext cx="2814637" cy="482595"/>
          </a:xfrm>
          <a:solidFill>
            <a:schemeClr val="tx2"/>
          </a:solidFill>
        </p:spPr>
        <p:txBody>
          <a:bodyPr anchor="ct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Email</a:t>
            </a:r>
          </a:p>
        </p:txBody>
      </p:sp>
      <p:sp>
        <p:nvSpPr>
          <p:cNvPr id="9" name="Text Placeholder 2">
            <a:extLst>
              <a:ext uri="{FF2B5EF4-FFF2-40B4-BE49-F238E27FC236}">
                <a16:creationId xmlns:a16="http://schemas.microsoft.com/office/drawing/2014/main" id="{86129DDB-D101-09D0-435F-421B980F4B0C}"/>
              </a:ext>
            </a:extLst>
          </p:cNvPr>
          <p:cNvSpPr>
            <a:spLocks noGrp="1"/>
          </p:cNvSpPr>
          <p:nvPr>
            <p:ph type="body" idx="11" hasCustomPrompt="1"/>
          </p:nvPr>
        </p:nvSpPr>
        <p:spPr>
          <a:xfrm>
            <a:off x="8501059" y="5121302"/>
            <a:ext cx="2814637" cy="482595"/>
          </a:xfrm>
          <a:solidFill>
            <a:schemeClr val="tx2"/>
          </a:solidFill>
        </p:spPr>
        <p:txBody>
          <a:bodyPr anchor="ct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Phone</a:t>
            </a:r>
          </a:p>
        </p:txBody>
      </p:sp>
    </p:spTree>
    <p:extLst>
      <p:ext uri="{BB962C8B-B14F-4D97-AF65-F5344CB8AC3E}">
        <p14:creationId xmlns:p14="http://schemas.microsoft.com/office/powerpoint/2010/main" val="3795415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07A7-3046-72CE-219C-8D5B5C362E1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1CD4AD7-0C35-F405-34D1-DA6836FB2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33897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B8DD-5CF0-D8BB-3808-6532E6FC0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439BB0-F901-2F14-34EF-B41E9B1A1C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752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AF5D-62D4-470E-47DE-4D26AE0E1D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63ADA-AC9B-E7D6-5A20-CD1B3D0AEC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2335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57D7-1370-F636-CD5B-9326561EA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FB826-0E74-A079-1023-D39BC4BC9F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1881CD-279F-0F97-828F-9FC3644BC7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2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7D61E-F2CE-2C02-4267-6E6CA9389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347D79-7888-9ACF-3C16-AE7F23EAB0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A694B3-C36B-93D1-9081-6D823F228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3F9DC-0F12-A91E-465E-881FCB9C88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34FD5E-6877-779E-3B96-C91F18DA03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038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DB91-588D-249F-7861-438DD357877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7109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34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8000" b="-10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802B4D-98AE-D499-8511-2953C00DDF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DEF2DB-AF6A-C575-79C1-199D617C29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10;&#10;Description automatically generated">
            <a:extLst>
              <a:ext uri="{FF2B5EF4-FFF2-40B4-BE49-F238E27FC236}">
                <a16:creationId xmlns:a16="http://schemas.microsoft.com/office/drawing/2014/main" id="{61F5DD0A-E855-BE7D-A869-1551CF9930B1}"/>
              </a:ext>
            </a:extLst>
          </p:cNvPr>
          <p:cNvPicPr>
            <a:picLocks noChangeAspect="1"/>
          </p:cNvPicPr>
          <p:nvPr userDrawn="1"/>
        </p:nvPicPr>
        <p:blipFill>
          <a:blip r:embed="rId14"/>
          <a:stretch>
            <a:fillRect/>
          </a:stretch>
        </p:blipFill>
        <p:spPr>
          <a:xfrm>
            <a:off x="10396143" y="6492875"/>
            <a:ext cx="957657" cy="302418"/>
          </a:xfrm>
          <a:prstGeom prst="rect">
            <a:avLst/>
          </a:prstGeom>
        </p:spPr>
      </p:pic>
      <p:sp>
        <p:nvSpPr>
          <p:cNvPr id="7" name="Date Placeholder 3">
            <a:extLst>
              <a:ext uri="{FF2B5EF4-FFF2-40B4-BE49-F238E27FC236}">
                <a16:creationId xmlns:a16="http://schemas.microsoft.com/office/drawing/2014/main" id="{E84378DA-A651-0DC6-0560-6B9FB37093AE}"/>
              </a:ext>
            </a:extLst>
          </p:cNvPr>
          <p:cNvSpPr txBox="1">
            <a:spLocks/>
          </p:cNvSpPr>
          <p:nvPr userDrawn="1"/>
        </p:nvSpPr>
        <p:spPr>
          <a:xfrm>
            <a:off x="838200" y="6498686"/>
            <a:ext cx="2743200" cy="365125"/>
          </a:xfrm>
          <a:prstGeom prst="rect">
            <a:avLst/>
          </a:prstGeom>
        </p:spPr>
        <p:txBody>
          <a:bodyPr/>
          <a:lstStyle>
            <a:defPPr>
              <a:defRPr lang="en-US"/>
            </a:defPPr>
            <a:lvl1pPr marL="0" algn="l" defTabSz="914400" rtl="0" eaLnBrk="1" latinLnBrk="0" hangingPunct="1">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 ISPC 2022</a:t>
            </a:r>
          </a:p>
        </p:txBody>
      </p:sp>
    </p:spTree>
    <p:extLst>
      <p:ext uri="{BB962C8B-B14F-4D97-AF65-F5344CB8AC3E}">
        <p14:creationId xmlns:p14="http://schemas.microsoft.com/office/powerpoint/2010/main" val="125777024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Light" panose="02000403000000020004" pitchFamily="2" charset="0"/>
          <a:ea typeface="Helvetica Neue Light" panose="02000403000000020004"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owan Old Style BT" panose="02040602040506020204" pitchFamily="18" charset="77"/>
          <a:ea typeface="+mn-ea"/>
          <a:cs typeface="+mn-cs"/>
        </a:defRPr>
      </a:lvl1pPr>
      <a:lvl2pPr marL="800100" indent="-342900" algn="l" defTabSz="914400" rtl="0" eaLnBrk="1" latinLnBrk="0" hangingPunct="1">
        <a:lnSpc>
          <a:spcPct val="90000"/>
        </a:lnSpc>
        <a:spcBef>
          <a:spcPts val="500"/>
        </a:spcBef>
        <a:buSzPct val="60000"/>
        <a:buFont typeface="Courier New" panose="02070309020205020404" pitchFamily="49" charset="0"/>
        <a:buChar char="o"/>
        <a:defRPr sz="2400" b="0" i="0" kern="1200">
          <a:solidFill>
            <a:schemeClr val="tx1"/>
          </a:solidFill>
          <a:latin typeface="Iowan Old Style BT" panose="02040602040506020204" pitchFamily="18" charset="77"/>
          <a:ea typeface="+mn-ea"/>
          <a:cs typeface="+mn-cs"/>
        </a:defRPr>
      </a:lvl2pPr>
      <a:lvl3pPr marL="1143000" indent="-228600" algn="l" defTabSz="914400" rtl="0" eaLnBrk="1" latinLnBrk="0" hangingPunct="1">
        <a:lnSpc>
          <a:spcPct val="90000"/>
        </a:lnSpc>
        <a:spcBef>
          <a:spcPts val="500"/>
        </a:spcBef>
        <a:buSzPct val="60000"/>
        <a:buFont typeface="Wingdings" pitchFamily="2" charset="2"/>
        <a:buChar char="§"/>
        <a:defRPr sz="2000" b="0" i="0" kern="1200">
          <a:solidFill>
            <a:schemeClr val="tx1"/>
          </a:solidFill>
          <a:latin typeface="Iowan Old Style BT" panose="02040602040506020204" pitchFamily="18" charset="77"/>
          <a:ea typeface="+mn-ea"/>
          <a:cs typeface="+mn-cs"/>
        </a:defRPr>
      </a:lvl3pPr>
      <a:lvl4pPr marL="1600200" indent="-228600" algn="l" defTabSz="914400" rtl="0" eaLnBrk="1" latinLnBrk="0" hangingPunct="1">
        <a:lnSpc>
          <a:spcPct val="90000"/>
        </a:lnSpc>
        <a:spcBef>
          <a:spcPts val="500"/>
        </a:spcBef>
        <a:buSzPct val="50000"/>
        <a:buFont typeface="Wingdings" pitchFamily="2" charset="2"/>
        <a:buChar char="Ø"/>
        <a:defRPr sz="1800" b="0" i="0" kern="1200">
          <a:solidFill>
            <a:schemeClr val="tx1"/>
          </a:solidFill>
          <a:latin typeface="Iowan Old Style BT" panose="02040602040506020204" pitchFamily="18" charset="77"/>
          <a:ea typeface="+mn-ea"/>
          <a:cs typeface="+mn-cs"/>
        </a:defRPr>
      </a:lvl4pPr>
      <a:lvl5pPr marL="2057400" indent="-228600" algn="l" defTabSz="914400" rtl="0" eaLnBrk="1" latinLnBrk="0" hangingPunct="1">
        <a:lnSpc>
          <a:spcPct val="90000"/>
        </a:lnSpc>
        <a:spcBef>
          <a:spcPts val="500"/>
        </a:spcBef>
        <a:buSzPct val="50000"/>
        <a:buFont typeface="Wingdings" pitchFamily="2" charset="2"/>
        <a:buChar char="v"/>
        <a:defRPr sz="1800" b="0" i="0" kern="1200">
          <a:solidFill>
            <a:schemeClr val="tx1"/>
          </a:solidFill>
          <a:latin typeface="Iowan Old Style BT" panose="02040602040506020204"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00B63-4DBA-9485-09AC-C76BD760C5CD}"/>
              </a:ext>
            </a:extLst>
          </p:cNvPr>
          <p:cNvSpPr>
            <a:spLocks noGrp="1"/>
          </p:cNvSpPr>
          <p:nvPr>
            <p:ph type="title"/>
          </p:nvPr>
        </p:nvSpPr>
        <p:spPr/>
        <p:txBody>
          <a:bodyPr/>
          <a:lstStyle/>
          <a:p>
            <a:r>
              <a:rPr lang="en-US" dirty="0"/>
              <a:t>Disaster Site Hazard Awareness</a:t>
            </a:r>
          </a:p>
        </p:txBody>
      </p:sp>
      <p:sp>
        <p:nvSpPr>
          <p:cNvPr id="3" name="Text Placeholder 2">
            <a:extLst>
              <a:ext uri="{FF2B5EF4-FFF2-40B4-BE49-F238E27FC236}">
                <a16:creationId xmlns:a16="http://schemas.microsoft.com/office/drawing/2014/main" id="{D5CAF684-B71D-385E-331B-DCF9BB083AB1}"/>
              </a:ext>
            </a:extLst>
          </p:cNvPr>
          <p:cNvSpPr>
            <a:spLocks noGrp="1"/>
          </p:cNvSpPr>
          <p:nvPr>
            <p:ph type="body" idx="1"/>
          </p:nvPr>
        </p:nvSpPr>
        <p:spPr/>
        <p:txBody>
          <a:bodyPr/>
          <a:lstStyle/>
          <a:p>
            <a:r>
              <a:rPr lang="en-US" dirty="0"/>
              <a:t>The Institute for Safety in Powerline Construction </a:t>
            </a:r>
          </a:p>
        </p:txBody>
      </p:sp>
      <p:sp>
        <p:nvSpPr>
          <p:cNvPr id="5" name="Text Placeholder 4">
            <a:extLst>
              <a:ext uri="{FF2B5EF4-FFF2-40B4-BE49-F238E27FC236}">
                <a16:creationId xmlns:a16="http://schemas.microsoft.com/office/drawing/2014/main" id="{D47F767B-3466-C36B-5F50-C27F897B607A}"/>
              </a:ext>
            </a:extLst>
          </p:cNvPr>
          <p:cNvSpPr>
            <a:spLocks noGrp="1"/>
          </p:cNvSpPr>
          <p:nvPr>
            <p:ph type="body" idx="11"/>
          </p:nvPr>
        </p:nvSpPr>
        <p:spPr/>
        <p:txBody>
          <a:bodyPr/>
          <a:lstStyle/>
          <a:p>
            <a:r>
              <a:rPr lang="en-US" dirty="0"/>
              <a:t> </a:t>
            </a:r>
          </a:p>
        </p:txBody>
      </p:sp>
      <p:sp>
        <p:nvSpPr>
          <p:cNvPr id="6" name="Text Placeholder 2">
            <a:extLst>
              <a:ext uri="{FF2B5EF4-FFF2-40B4-BE49-F238E27FC236}">
                <a16:creationId xmlns:a16="http://schemas.microsoft.com/office/drawing/2014/main" id="{906F3454-8EFD-A022-2D1D-544D41AFB38B}"/>
              </a:ext>
            </a:extLst>
          </p:cNvPr>
          <p:cNvSpPr>
            <a:spLocks noGrp="1"/>
          </p:cNvSpPr>
          <p:nvPr>
            <p:ph type="body" idx="10"/>
          </p:nvPr>
        </p:nvSpPr>
        <p:spPr/>
        <p:txBody>
          <a:bodyPr anchor="ctr">
            <a:normAutofit/>
          </a:bodyPr>
          <a:lstStyle>
            <a:lvl1pPr marL="0" indent="0" algn="ctr">
              <a:buNone/>
              <a:defRPr sz="9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Copyright by the Institute for Safety in Powerline Construction</a:t>
            </a:r>
            <a:br>
              <a:rPr lang="en-US" dirty="0"/>
            </a:br>
            <a:r>
              <a:rPr lang="en-US" dirty="0"/>
              <a:t>3504 Parliament Ct. Alexandria, LA 71303</a:t>
            </a:r>
            <a:br>
              <a:rPr lang="en-US" dirty="0"/>
            </a:br>
            <a:r>
              <a:rPr lang="en-US" dirty="0"/>
              <a:t>All rights reserved.</a:t>
            </a:r>
            <a:br>
              <a:rPr lang="en-US" dirty="0"/>
            </a:br>
            <a:r>
              <a:rPr lang="en-US" dirty="0"/>
              <a:t>This material or any part thereof</a:t>
            </a:r>
            <a:br>
              <a:rPr lang="en-US" dirty="0"/>
            </a:br>
            <a:r>
              <a:rPr lang="en-US" dirty="0"/>
              <a:t>may not be reproduced in any form</a:t>
            </a:r>
            <a:br>
              <a:rPr lang="en-US" dirty="0"/>
            </a:br>
            <a:r>
              <a:rPr lang="en-US" dirty="0"/>
              <a:t>without the written permission of the</a:t>
            </a:r>
            <a:br>
              <a:rPr lang="en-US" dirty="0"/>
            </a:br>
            <a:r>
              <a:rPr lang="en-US" dirty="0"/>
              <a:t>Institute for Safety in Powerline Construction</a:t>
            </a:r>
          </a:p>
        </p:txBody>
      </p:sp>
    </p:spTree>
    <p:extLst>
      <p:ext uri="{BB962C8B-B14F-4D97-AF65-F5344CB8AC3E}">
        <p14:creationId xmlns:p14="http://schemas.microsoft.com/office/powerpoint/2010/main" val="2993428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D4DC5-6567-C354-D4DE-3D128EFA2F06}"/>
              </a:ext>
            </a:extLst>
          </p:cNvPr>
          <p:cNvPicPr/>
          <p:nvPr/>
        </p:nvPicPr>
        <p:blipFill>
          <a:blip r:embed="rId2"/>
          <a:stretch/>
        </p:blipFill>
        <p:spPr>
          <a:xfrm>
            <a:off x="2381955" y="643466"/>
            <a:ext cx="7428089" cy="5571067"/>
          </a:xfrm>
          <a:prstGeom prst="rect">
            <a:avLst/>
          </a:prstGeom>
        </p:spPr>
      </p:pic>
    </p:spTree>
    <p:extLst>
      <p:ext uri="{BB962C8B-B14F-4D97-AF65-F5344CB8AC3E}">
        <p14:creationId xmlns:p14="http://schemas.microsoft.com/office/powerpoint/2010/main" val="2934393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36CD1728-24D4-1598-7002-B64DB60F43DD}"/>
              </a:ext>
            </a:extLst>
          </p:cNvPr>
          <p:cNvPicPr/>
          <p:nvPr/>
        </p:nvPicPr>
        <p:blipFill rotWithShape="1">
          <a:blip r:embed="rId2"/>
          <a:srcRect t="13856" b="17830"/>
          <a:stretch/>
        </p:blipFill>
        <p:spPr>
          <a:xfrm>
            <a:off x="838199" y="735153"/>
            <a:ext cx="10515602" cy="5387693"/>
          </a:xfrm>
          <a:prstGeom prst="rect">
            <a:avLst/>
          </a:prstGeom>
        </p:spPr>
      </p:pic>
    </p:spTree>
    <p:extLst>
      <p:ext uri="{BB962C8B-B14F-4D97-AF65-F5344CB8AC3E}">
        <p14:creationId xmlns:p14="http://schemas.microsoft.com/office/powerpoint/2010/main" val="4076142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24FF04-909B-7FAA-6166-26A9644F10ED}"/>
              </a:ext>
            </a:extLst>
          </p:cNvPr>
          <p:cNvPicPr/>
          <p:nvPr/>
        </p:nvPicPr>
        <p:blipFill rotWithShape="1">
          <a:blip r:embed="rId2"/>
          <a:srcRect t="25438" b="6248"/>
          <a:stretch/>
        </p:blipFill>
        <p:spPr>
          <a:xfrm>
            <a:off x="838199" y="735153"/>
            <a:ext cx="10515602" cy="5387693"/>
          </a:xfrm>
          <a:prstGeom prst="rect">
            <a:avLst/>
          </a:prstGeom>
        </p:spPr>
      </p:pic>
    </p:spTree>
    <p:extLst>
      <p:ext uri="{BB962C8B-B14F-4D97-AF65-F5344CB8AC3E}">
        <p14:creationId xmlns:p14="http://schemas.microsoft.com/office/powerpoint/2010/main" val="3866894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B910B-36EE-D653-5837-B4EDFA78F3C2}"/>
              </a:ext>
            </a:extLst>
          </p:cNvPr>
          <p:cNvSpPr>
            <a:spLocks noGrp="1"/>
          </p:cNvSpPr>
          <p:nvPr>
            <p:ph type="title"/>
          </p:nvPr>
        </p:nvSpPr>
        <p:spPr/>
        <p:txBody>
          <a:bodyPr/>
          <a:lstStyle/>
          <a:p>
            <a:r>
              <a:rPr lang="en-US" dirty="0"/>
              <a:t>Threats: Forces of Nature</a:t>
            </a:r>
          </a:p>
        </p:txBody>
      </p:sp>
      <p:sp>
        <p:nvSpPr>
          <p:cNvPr id="3" name="Content Placeholder 2">
            <a:extLst>
              <a:ext uri="{FF2B5EF4-FFF2-40B4-BE49-F238E27FC236}">
                <a16:creationId xmlns:a16="http://schemas.microsoft.com/office/drawing/2014/main" id="{1212F5F4-DC3B-61F1-649A-DC568FCB3010}"/>
              </a:ext>
            </a:extLst>
          </p:cNvPr>
          <p:cNvSpPr>
            <a:spLocks noGrp="1"/>
          </p:cNvSpPr>
          <p:nvPr>
            <p:ph idx="1"/>
          </p:nvPr>
        </p:nvSpPr>
        <p:spPr/>
        <p:txBody>
          <a:bodyPr>
            <a:normAutofit/>
          </a:bodyPr>
          <a:lstStyle/>
          <a:p>
            <a:pPr marL="0" indent="0">
              <a:buNone/>
            </a:pPr>
            <a:r>
              <a:rPr lang="en-US" sz="3200" b="1" dirty="0"/>
              <a:t>Tornadoes and Straight-Line Wind Hazards</a:t>
            </a:r>
          </a:p>
          <a:p>
            <a:r>
              <a:rPr lang="en-US" dirty="0"/>
              <a:t>Always consider downed power lines energized</a:t>
            </a:r>
          </a:p>
          <a:p>
            <a:r>
              <a:rPr lang="en-US" dirty="0"/>
              <a:t>Trees on lines/blocking roads</a:t>
            </a:r>
          </a:p>
          <a:p>
            <a:r>
              <a:rPr lang="en-US" dirty="0"/>
              <a:t>Downed energized lines and step potential</a:t>
            </a:r>
          </a:p>
          <a:p>
            <a:r>
              <a:rPr lang="en-US" dirty="0"/>
              <a:t>Flooded roadways</a:t>
            </a:r>
          </a:p>
        </p:txBody>
      </p:sp>
    </p:spTree>
    <p:extLst>
      <p:ext uri="{BB962C8B-B14F-4D97-AF65-F5344CB8AC3E}">
        <p14:creationId xmlns:p14="http://schemas.microsoft.com/office/powerpoint/2010/main" val="1181829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50A0DAD-3077-1B2C-35A5-4AB235D6E588}"/>
              </a:ext>
            </a:extLst>
          </p:cNvPr>
          <p:cNvPicPr/>
          <p:nvPr/>
        </p:nvPicPr>
        <p:blipFill rotWithShape="1">
          <a:blip r:embed="rId2"/>
          <a:srcRect t="10327" b="14328"/>
          <a:stretch/>
        </p:blipFill>
        <p:spPr>
          <a:xfrm>
            <a:off x="838199" y="735153"/>
            <a:ext cx="10515602" cy="5387693"/>
          </a:xfrm>
          <a:prstGeom prst="rect">
            <a:avLst/>
          </a:prstGeom>
        </p:spPr>
      </p:pic>
    </p:spTree>
    <p:extLst>
      <p:ext uri="{BB962C8B-B14F-4D97-AF65-F5344CB8AC3E}">
        <p14:creationId xmlns:p14="http://schemas.microsoft.com/office/powerpoint/2010/main" val="1875245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E8475-29AF-6C8D-4497-8108C6C5DAC0}"/>
              </a:ext>
            </a:extLst>
          </p:cNvPr>
          <p:cNvPicPr/>
          <p:nvPr/>
        </p:nvPicPr>
        <p:blipFill>
          <a:blip r:embed="rId2"/>
          <a:stretch/>
        </p:blipFill>
        <p:spPr>
          <a:xfrm>
            <a:off x="484632" y="1162259"/>
            <a:ext cx="6716272" cy="4533483"/>
          </a:xfrm>
          <a:prstGeom prst="rect">
            <a:avLst/>
          </a:prstGeom>
        </p:spPr>
      </p:pic>
      <p:pic>
        <p:nvPicPr>
          <p:cNvPr id="3" name="Picture 2">
            <a:extLst>
              <a:ext uri="{FF2B5EF4-FFF2-40B4-BE49-F238E27FC236}">
                <a16:creationId xmlns:a16="http://schemas.microsoft.com/office/drawing/2014/main" id="{BBE718D1-C05A-88EE-1FB8-C3BFB7B48E63}"/>
              </a:ext>
            </a:extLst>
          </p:cNvPr>
          <p:cNvPicPr/>
          <p:nvPr/>
        </p:nvPicPr>
        <p:blipFill rotWithShape="1">
          <a:blip r:embed="rId3"/>
          <a:srcRect t="14397" b="2450"/>
          <a:stretch/>
        </p:blipFill>
        <p:spPr>
          <a:xfrm>
            <a:off x="7797801" y="1162259"/>
            <a:ext cx="3909567" cy="4533483"/>
          </a:xfrm>
          <a:prstGeom prst="rect">
            <a:avLst/>
          </a:prstGeom>
        </p:spPr>
      </p:pic>
    </p:spTree>
    <p:extLst>
      <p:ext uri="{BB962C8B-B14F-4D97-AF65-F5344CB8AC3E}">
        <p14:creationId xmlns:p14="http://schemas.microsoft.com/office/powerpoint/2010/main" val="1482144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574B8C-2BC9-8F5A-07F3-74ED326AD0ED}"/>
              </a:ext>
            </a:extLst>
          </p:cNvPr>
          <p:cNvPicPr/>
          <p:nvPr/>
        </p:nvPicPr>
        <p:blipFill rotWithShape="1">
          <a:blip r:embed="rId2"/>
          <a:srcRect l="10400" t="7491" r="12321" b="20244"/>
          <a:stretch/>
        </p:blipFill>
        <p:spPr>
          <a:xfrm>
            <a:off x="484632" y="1301483"/>
            <a:ext cx="6017768" cy="3715018"/>
          </a:xfrm>
          <a:prstGeom prst="rect">
            <a:avLst/>
          </a:prstGeom>
        </p:spPr>
      </p:pic>
      <p:pic>
        <p:nvPicPr>
          <p:cNvPr id="5" name="Picture 4">
            <a:extLst>
              <a:ext uri="{FF2B5EF4-FFF2-40B4-BE49-F238E27FC236}">
                <a16:creationId xmlns:a16="http://schemas.microsoft.com/office/drawing/2014/main" id="{99EA0B2E-EC3B-C428-0A0D-5A192926450B}"/>
              </a:ext>
            </a:extLst>
          </p:cNvPr>
          <p:cNvPicPr/>
          <p:nvPr/>
        </p:nvPicPr>
        <p:blipFill rotWithShape="1">
          <a:blip r:embed="rId3"/>
          <a:srcRect t="9293" r="3920"/>
          <a:stretch/>
        </p:blipFill>
        <p:spPr>
          <a:xfrm>
            <a:off x="6692901" y="1301483"/>
            <a:ext cx="5014467" cy="3715018"/>
          </a:xfrm>
          <a:prstGeom prst="rect">
            <a:avLst/>
          </a:prstGeom>
        </p:spPr>
      </p:pic>
    </p:spTree>
    <p:extLst>
      <p:ext uri="{BB962C8B-B14F-4D97-AF65-F5344CB8AC3E}">
        <p14:creationId xmlns:p14="http://schemas.microsoft.com/office/powerpoint/2010/main" val="2554316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62B4AE-ABE1-6A7E-4B8B-04A52865A7F2}"/>
              </a:ext>
            </a:extLst>
          </p:cNvPr>
          <p:cNvPicPr/>
          <p:nvPr/>
        </p:nvPicPr>
        <p:blipFill>
          <a:blip r:embed="rId2"/>
          <a:stretch/>
        </p:blipFill>
        <p:spPr>
          <a:xfrm>
            <a:off x="2200149" y="643466"/>
            <a:ext cx="7791702" cy="5571067"/>
          </a:xfrm>
          <a:prstGeom prst="rect">
            <a:avLst/>
          </a:prstGeom>
        </p:spPr>
      </p:pic>
    </p:spTree>
    <p:extLst>
      <p:ext uri="{BB962C8B-B14F-4D97-AF65-F5344CB8AC3E}">
        <p14:creationId xmlns:p14="http://schemas.microsoft.com/office/powerpoint/2010/main" val="1058365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standing on a sidewalk&#10;&#10;Description automatically generated with low confidence">
            <a:extLst>
              <a:ext uri="{FF2B5EF4-FFF2-40B4-BE49-F238E27FC236}">
                <a16:creationId xmlns:a16="http://schemas.microsoft.com/office/drawing/2014/main" id="{2A188FA3-EFBF-F353-3D12-94B879B024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3" r="-2" b="25183"/>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2" descr="A group of vehicles parked in a field&#10;&#10;Description automatically generated with low confidence">
            <a:extLst>
              <a:ext uri="{FF2B5EF4-FFF2-40B4-BE49-F238E27FC236}">
                <a16:creationId xmlns:a16="http://schemas.microsoft.com/office/drawing/2014/main" id="{B1128608-42BB-2626-8B9E-5391CCC955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1885"/>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B74A20C8-9DC4-F6C3-04A0-A2ED821AB9D7}"/>
              </a:ext>
            </a:extLst>
          </p:cNvPr>
          <p:cNvSpPr>
            <a:spLocks noGrp="1"/>
          </p:cNvSpPr>
          <p:nvPr>
            <p:ph type="title"/>
          </p:nvPr>
        </p:nvSpPr>
        <p:spPr>
          <a:xfrm>
            <a:off x="448056" y="859536"/>
            <a:ext cx="4832802" cy="1243584"/>
          </a:xfrm>
        </p:spPr>
        <p:txBody>
          <a:bodyPr>
            <a:normAutofit/>
          </a:bodyPr>
          <a:lstStyle/>
          <a:p>
            <a:r>
              <a:rPr lang="en-US" sz="4000" dirty="0"/>
              <a:t>Generators</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3F3DB42-5D1E-6264-C23F-FF3886EC3F3E}"/>
              </a:ext>
            </a:extLst>
          </p:cNvPr>
          <p:cNvSpPr>
            <a:spLocks noGrp="1"/>
          </p:cNvSpPr>
          <p:nvPr>
            <p:ph idx="1"/>
          </p:nvPr>
        </p:nvSpPr>
        <p:spPr>
          <a:xfrm>
            <a:off x="448056" y="2512611"/>
            <a:ext cx="4832803" cy="3664351"/>
          </a:xfrm>
        </p:spPr>
        <p:txBody>
          <a:bodyPr>
            <a:normAutofit/>
          </a:bodyPr>
          <a:lstStyle/>
          <a:p>
            <a:pPr marL="0" indent="0">
              <a:buNone/>
            </a:pPr>
            <a:r>
              <a:rPr lang="en-US" sz="3200" b="1" dirty="0"/>
              <a:t>Hazard</a:t>
            </a:r>
            <a:br>
              <a:rPr lang="en-US" dirty="0"/>
            </a:br>
            <a:r>
              <a:rPr lang="en-US" dirty="0"/>
              <a:t>Improperly installed generators can back-feed high voltage onto downed lines causing fatal electrocution</a:t>
            </a:r>
          </a:p>
        </p:txBody>
      </p:sp>
    </p:spTree>
    <p:extLst>
      <p:ext uri="{BB962C8B-B14F-4D97-AF65-F5344CB8AC3E}">
        <p14:creationId xmlns:p14="http://schemas.microsoft.com/office/powerpoint/2010/main" val="3231321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426CA6CC-11DD-BAE8-7CFA-1B053FA22F54}"/>
              </a:ext>
            </a:extLst>
          </p:cNvPr>
          <p:cNvPicPr>
            <a:picLocks noChangeAspect="1" noChangeArrowheads="1"/>
          </p:cNvPicPr>
          <p:nvPr/>
        </p:nvPicPr>
        <p:blipFill>
          <a:blip r:embed="rId3"/>
          <a:srcRect l="7675" r="7675"/>
          <a:stretch/>
        </p:blipFill>
        <p:spPr bwMode="auto">
          <a:xfrm>
            <a:off x="4101779"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B778B6-DC4B-EA9B-FF50-6B9DE098B748}"/>
              </a:ext>
            </a:extLst>
          </p:cNvPr>
          <p:cNvSpPr>
            <a:spLocks noGrp="1"/>
          </p:cNvSpPr>
          <p:nvPr>
            <p:ph type="title"/>
          </p:nvPr>
        </p:nvSpPr>
        <p:spPr>
          <a:xfrm>
            <a:off x="371094" y="1161288"/>
            <a:ext cx="4213606" cy="1124712"/>
          </a:xfrm>
        </p:spPr>
        <p:txBody>
          <a:bodyPr anchor="b">
            <a:noAutofit/>
          </a:bodyPr>
          <a:lstStyle/>
          <a:p>
            <a:r>
              <a:rPr lang="en-US" sz="4000" dirty="0"/>
              <a:t>Vehicle Accidents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B04D91-6D64-8ECE-F280-C469242D77AE}"/>
              </a:ext>
            </a:extLst>
          </p:cNvPr>
          <p:cNvSpPr>
            <a:spLocks noGrp="1"/>
          </p:cNvSpPr>
          <p:nvPr>
            <p:ph idx="1"/>
          </p:nvPr>
        </p:nvSpPr>
        <p:spPr>
          <a:xfrm>
            <a:off x="371094" y="2718054"/>
            <a:ext cx="4302506" cy="3902202"/>
          </a:xfrm>
        </p:spPr>
        <p:txBody>
          <a:bodyPr anchor="t">
            <a:normAutofit/>
          </a:bodyPr>
          <a:lstStyle/>
          <a:p>
            <a:r>
              <a:rPr lang="en-US" sz="2000" dirty="0"/>
              <a:t>Beware of energized lines!!!</a:t>
            </a:r>
          </a:p>
          <a:p>
            <a:r>
              <a:rPr lang="en-US" sz="2000" dirty="0"/>
              <a:t>If you are the first person on the scene of a vehicle accident involving downed power lines use extreme caution! There may still be live energized wires in the area.</a:t>
            </a:r>
          </a:p>
          <a:p>
            <a:r>
              <a:rPr lang="en-US" sz="2000" dirty="0"/>
              <a:t>Keep everyone clear of the area until it is verified that the power is off!</a:t>
            </a:r>
          </a:p>
        </p:txBody>
      </p:sp>
    </p:spTree>
    <p:extLst>
      <p:ext uri="{BB962C8B-B14F-4D97-AF65-F5344CB8AC3E}">
        <p14:creationId xmlns:p14="http://schemas.microsoft.com/office/powerpoint/2010/main" val="2759907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3728EB6-7F43-C367-83C2-013FECA85155}"/>
              </a:ext>
            </a:extLst>
          </p:cNvPr>
          <p:cNvPicPr/>
          <p:nvPr/>
        </p:nvPicPr>
        <p:blipFill rotWithShape="1">
          <a:blip r:embed="rId3"/>
          <a:srcRect t="20555" r="-2" b="1173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a:extLst>
              <a:ext uri="{FF2B5EF4-FFF2-40B4-BE49-F238E27FC236}">
                <a16:creationId xmlns:a16="http://schemas.microsoft.com/office/drawing/2014/main" id="{0073D0EF-7093-46D7-C726-1CADDB4DE1A9}"/>
              </a:ext>
            </a:extLst>
          </p:cNvPr>
          <p:cNvPicPr/>
          <p:nvPr/>
        </p:nvPicPr>
        <p:blipFill rotWithShape="1">
          <a:blip r:embed="rId4"/>
          <a:srcRect t="2232" r="-2" b="27744"/>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9" name="Freeform: Shape 2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5E3C8B57-485F-1A32-A90F-A34BDF69D205}"/>
              </a:ext>
            </a:extLst>
          </p:cNvPr>
          <p:cNvSpPr txBox="1"/>
          <p:nvPr/>
        </p:nvSpPr>
        <p:spPr>
          <a:xfrm>
            <a:off x="448056" y="859536"/>
            <a:ext cx="4832802" cy="124358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chemeClr val="tx1"/>
                </a:solidFill>
                <a:latin typeface="Helvetica Neue Light" panose="02000403000000020004" pitchFamily="2" charset="0"/>
                <a:ea typeface="Helvetica Neue Light" panose="02000403000000020004" pitchFamily="2" charset="0"/>
                <a:cs typeface="+mj-cs"/>
              </a:rPr>
              <a:t>Objectives</a:t>
            </a:r>
          </a:p>
        </p:txBody>
      </p:sp>
      <p:sp>
        <p:nvSpPr>
          <p:cNvPr id="33" name="Rectangle 3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2">
            <a:extLst>
              <a:ext uri="{FF2B5EF4-FFF2-40B4-BE49-F238E27FC236}">
                <a16:creationId xmlns:a16="http://schemas.microsoft.com/office/drawing/2014/main" id="{C4229C16-7E83-0CA1-17F8-48F2DB32CA85}"/>
              </a:ext>
            </a:extLst>
          </p:cNvPr>
          <p:cNvSpPr txBox="1">
            <a:spLocks/>
          </p:cNvSpPr>
          <p:nvPr/>
        </p:nvSpPr>
        <p:spPr>
          <a:xfrm>
            <a:off x="448056" y="2512611"/>
            <a:ext cx="4832803" cy="3664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owan Old Style Roman" panose="02040602040506020204" pitchFamily="18" charset="77"/>
                <a:ea typeface="+mn-ea"/>
                <a:cs typeface="+mn-cs"/>
              </a:defRPr>
            </a:lvl1pPr>
            <a:lvl2pPr marL="800100" indent="-342900" algn="l" defTabSz="914400" rtl="0" eaLnBrk="1" latinLnBrk="0" hangingPunct="1">
              <a:lnSpc>
                <a:spcPct val="90000"/>
              </a:lnSpc>
              <a:spcBef>
                <a:spcPts val="500"/>
              </a:spcBef>
              <a:buSzPct val="60000"/>
              <a:buFont typeface="Courier New" panose="02070309020205020404" pitchFamily="49" charset="0"/>
              <a:buChar char="o"/>
              <a:defRPr sz="2400" kern="1200">
                <a:solidFill>
                  <a:schemeClr val="tx1"/>
                </a:solidFill>
                <a:latin typeface="Iowan Old Style Roman" panose="02040602040506020204" pitchFamily="18" charset="77"/>
                <a:ea typeface="+mn-ea"/>
                <a:cs typeface="+mn-cs"/>
              </a:defRPr>
            </a:lvl2pPr>
            <a:lvl3pPr marL="1143000" indent="-228600" algn="l" defTabSz="914400" rtl="0" eaLnBrk="1" latinLnBrk="0" hangingPunct="1">
              <a:lnSpc>
                <a:spcPct val="90000"/>
              </a:lnSpc>
              <a:spcBef>
                <a:spcPts val="500"/>
              </a:spcBef>
              <a:buSzPct val="60000"/>
              <a:buFont typeface="Wingdings" pitchFamily="2" charset="2"/>
              <a:buChar char="§"/>
              <a:defRPr sz="2000" kern="1200">
                <a:solidFill>
                  <a:schemeClr val="tx1"/>
                </a:solidFill>
                <a:latin typeface="Iowan Old Style Roman" panose="02040602040506020204" pitchFamily="18" charset="77"/>
                <a:ea typeface="+mn-ea"/>
                <a:cs typeface="+mn-cs"/>
              </a:defRPr>
            </a:lvl3pPr>
            <a:lvl4pPr marL="1600200" indent="-228600" algn="l" defTabSz="914400" rtl="0" eaLnBrk="1" latinLnBrk="0" hangingPunct="1">
              <a:lnSpc>
                <a:spcPct val="90000"/>
              </a:lnSpc>
              <a:spcBef>
                <a:spcPts val="500"/>
              </a:spcBef>
              <a:buSzPct val="50000"/>
              <a:buFont typeface="Wingdings" pitchFamily="2" charset="2"/>
              <a:buChar char="Ø"/>
              <a:defRPr sz="1800" kern="1200">
                <a:solidFill>
                  <a:schemeClr val="tx1"/>
                </a:solidFill>
                <a:latin typeface="Iowan Old Style Roman" panose="02040602040506020204" pitchFamily="18" charset="77"/>
                <a:ea typeface="+mn-ea"/>
                <a:cs typeface="+mn-cs"/>
              </a:defRPr>
            </a:lvl4pPr>
            <a:lvl5pPr marL="2057400" indent="-228600" algn="l" defTabSz="914400" rtl="0" eaLnBrk="1" latinLnBrk="0" hangingPunct="1">
              <a:lnSpc>
                <a:spcPct val="90000"/>
              </a:lnSpc>
              <a:spcBef>
                <a:spcPts val="500"/>
              </a:spcBef>
              <a:buSzPct val="50000"/>
              <a:buFont typeface="Wingdings" pitchFamily="2" charset="2"/>
              <a:buChar char="v"/>
              <a:defRPr sz="1800" kern="1200">
                <a:solidFill>
                  <a:schemeClr val="tx1"/>
                </a:solidFill>
                <a:latin typeface="Iowan Old Style Roman" panose="02040602040506020204"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Iowan Old Style BT" panose="02040602040506020204" pitchFamily="18" charset="77"/>
              </a:rPr>
              <a:t>To increase hazard awareness during the recovery and repair of storm damage</a:t>
            </a:r>
          </a:p>
          <a:p>
            <a:r>
              <a:rPr lang="en-US" sz="2000" dirty="0">
                <a:latin typeface="Iowan Old Style BT" panose="02040602040506020204" pitchFamily="18" charset="77"/>
              </a:rPr>
              <a:t>To inform emergency management personnel of dangers presented by downed power lines</a:t>
            </a:r>
          </a:p>
          <a:p>
            <a:r>
              <a:rPr lang="en-US" sz="2000" dirty="0">
                <a:latin typeface="Iowan Old Style BT" panose="02040602040506020204" pitchFamily="18" charset="77"/>
              </a:rPr>
              <a:t>To provide hazard information to those who serve the community during times of crisis</a:t>
            </a:r>
          </a:p>
        </p:txBody>
      </p:sp>
    </p:spTree>
    <p:extLst>
      <p:ext uri="{BB962C8B-B14F-4D97-AF65-F5344CB8AC3E}">
        <p14:creationId xmlns:p14="http://schemas.microsoft.com/office/powerpoint/2010/main" val="663074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426CA6CC-11DD-BAE8-7CFA-1B053FA22F54}"/>
              </a:ext>
            </a:extLst>
          </p:cNvPr>
          <p:cNvPicPr>
            <a:picLocks noChangeAspect="1" noChangeArrowheads="1"/>
          </p:cNvPicPr>
          <p:nvPr/>
        </p:nvPicPr>
        <p:blipFill>
          <a:blip r:embed="rId3"/>
          <a:srcRect t="11850" b="11850"/>
          <a:stretch/>
        </p:blipFill>
        <p:spPr bwMode="auto">
          <a:xfrm>
            <a:off x="4101779"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B778B6-DC4B-EA9B-FF50-6B9DE098B748}"/>
              </a:ext>
            </a:extLst>
          </p:cNvPr>
          <p:cNvSpPr>
            <a:spLocks noGrp="1"/>
          </p:cNvSpPr>
          <p:nvPr>
            <p:ph type="title"/>
          </p:nvPr>
        </p:nvSpPr>
        <p:spPr>
          <a:xfrm>
            <a:off x="371094" y="1161288"/>
            <a:ext cx="4213606" cy="1124712"/>
          </a:xfrm>
        </p:spPr>
        <p:txBody>
          <a:bodyPr anchor="b">
            <a:noAutofit/>
          </a:bodyPr>
          <a:lstStyle/>
          <a:p>
            <a:r>
              <a:rPr lang="en-US" sz="4000" dirty="0"/>
              <a:t>Vehicle Accidents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B04D91-6D64-8ECE-F280-C469242D77AE}"/>
              </a:ext>
            </a:extLst>
          </p:cNvPr>
          <p:cNvSpPr>
            <a:spLocks noGrp="1"/>
          </p:cNvSpPr>
          <p:nvPr>
            <p:ph idx="1"/>
          </p:nvPr>
        </p:nvSpPr>
        <p:spPr>
          <a:xfrm>
            <a:off x="371094" y="2718054"/>
            <a:ext cx="4302506" cy="3902202"/>
          </a:xfrm>
        </p:spPr>
        <p:txBody>
          <a:bodyPr anchor="t">
            <a:normAutofit/>
          </a:bodyPr>
          <a:lstStyle/>
          <a:p>
            <a:r>
              <a:rPr lang="en-US" sz="2400" dirty="0"/>
              <a:t>Be aware of the step potential.</a:t>
            </a:r>
          </a:p>
          <a:p>
            <a:r>
              <a:rPr lang="en-US" sz="2400" dirty="0"/>
              <a:t>Do not touch any part of the vehicle and the ground at the same time until it is verified that the power is off! You could become a path to ground for high voltage.</a:t>
            </a:r>
          </a:p>
        </p:txBody>
      </p:sp>
    </p:spTree>
    <p:extLst>
      <p:ext uri="{BB962C8B-B14F-4D97-AF65-F5344CB8AC3E}">
        <p14:creationId xmlns:p14="http://schemas.microsoft.com/office/powerpoint/2010/main" val="2742383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426CA6CC-11DD-BAE8-7CFA-1B053FA22F54}"/>
              </a:ext>
            </a:extLst>
          </p:cNvPr>
          <p:cNvPicPr>
            <a:picLocks noChangeAspect="1" noChangeArrowheads="1"/>
          </p:cNvPicPr>
          <p:nvPr/>
        </p:nvPicPr>
        <p:blipFill>
          <a:blip r:embed="rId3"/>
          <a:srcRect t="20332" b="20332"/>
          <a:stretch/>
        </p:blipFill>
        <p:spPr bwMode="auto">
          <a:xfrm>
            <a:off x="3948301"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B778B6-DC4B-EA9B-FF50-6B9DE098B748}"/>
              </a:ext>
            </a:extLst>
          </p:cNvPr>
          <p:cNvSpPr>
            <a:spLocks noGrp="1"/>
          </p:cNvSpPr>
          <p:nvPr>
            <p:ph type="title"/>
          </p:nvPr>
        </p:nvSpPr>
        <p:spPr>
          <a:xfrm>
            <a:off x="371094" y="1161288"/>
            <a:ext cx="4213606" cy="1124712"/>
          </a:xfrm>
        </p:spPr>
        <p:txBody>
          <a:bodyPr anchor="b">
            <a:noAutofit/>
          </a:bodyPr>
          <a:lstStyle/>
          <a:p>
            <a:r>
              <a:rPr lang="en-US" sz="4000" dirty="0"/>
              <a:t>Vehicle Accidents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B04D91-6D64-8ECE-F280-C469242D77AE}"/>
              </a:ext>
            </a:extLst>
          </p:cNvPr>
          <p:cNvSpPr>
            <a:spLocks noGrp="1"/>
          </p:cNvSpPr>
          <p:nvPr>
            <p:ph idx="1"/>
          </p:nvPr>
        </p:nvSpPr>
        <p:spPr>
          <a:xfrm>
            <a:off x="371094" y="2718054"/>
            <a:ext cx="4302506" cy="3902202"/>
          </a:xfrm>
        </p:spPr>
        <p:txBody>
          <a:bodyPr anchor="t">
            <a:normAutofit/>
          </a:bodyPr>
          <a:lstStyle/>
          <a:p>
            <a:r>
              <a:rPr lang="en-US" sz="2000" dirty="0"/>
              <a:t>If there is fire and downed power lines on or near the vehicle, do not use water until it is verified that the power is off.</a:t>
            </a:r>
          </a:p>
          <a:p>
            <a:r>
              <a:rPr lang="en-US" sz="2000" dirty="0"/>
              <a:t>If there are victims in the vehicle, tell them to stay in the car. Don’t allow victims to move until it is verified that the power is off! They could become a path to ground!</a:t>
            </a:r>
          </a:p>
        </p:txBody>
      </p:sp>
    </p:spTree>
    <p:extLst>
      <p:ext uri="{BB962C8B-B14F-4D97-AF65-F5344CB8AC3E}">
        <p14:creationId xmlns:p14="http://schemas.microsoft.com/office/powerpoint/2010/main" val="1809217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F6A2DB-B70B-01C4-016F-87C5A73C54DB}"/>
              </a:ext>
            </a:extLst>
          </p:cNvPr>
          <p:cNvPicPr/>
          <p:nvPr/>
        </p:nvPicPr>
        <p:blipFill rotWithShape="1">
          <a:blip r:embed="rId3"/>
          <a:srcRect l="17840"/>
          <a:stretch/>
        </p:blipFill>
        <p:spPr>
          <a:xfrm>
            <a:off x="643467" y="1518226"/>
            <a:ext cx="5291666" cy="4202545"/>
          </a:xfrm>
          <a:prstGeom prst="rect">
            <a:avLst/>
          </a:prstGeom>
        </p:spPr>
      </p:pic>
      <p:pic>
        <p:nvPicPr>
          <p:cNvPr id="5" name="Picture 4">
            <a:extLst>
              <a:ext uri="{FF2B5EF4-FFF2-40B4-BE49-F238E27FC236}">
                <a16:creationId xmlns:a16="http://schemas.microsoft.com/office/drawing/2014/main" id="{4E7016B6-5027-F93E-9961-045BE372F7DD}"/>
              </a:ext>
            </a:extLst>
          </p:cNvPr>
          <p:cNvPicPr/>
          <p:nvPr/>
        </p:nvPicPr>
        <p:blipFill rotWithShape="1">
          <a:blip r:embed="rId4"/>
          <a:srcRect l="9920" t="536" r="17840" b="4796"/>
          <a:stretch/>
        </p:blipFill>
        <p:spPr>
          <a:xfrm>
            <a:off x="6256869" y="1518226"/>
            <a:ext cx="5291666" cy="4202545"/>
          </a:xfrm>
          <a:prstGeom prst="rect">
            <a:avLst/>
          </a:prstGeom>
        </p:spPr>
      </p:pic>
      <p:sp>
        <p:nvSpPr>
          <p:cNvPr id="9" name="TextBox 8">
            <a:extLst>
              <a:ext uri="{FF2B5EF4-FFF2-40B4-BE49-F238E27FC236}">
                <a16:creationId xmlns:a16="http://schemas.microsoft.com/office/drawing/2014/main" id="{D6433F15-97F3-773B-493E-586497089A65}"/>
              </a:ext>
            </a:extLst>
          </p:cNvPr>
          <p:cNvSpPr txBox="1"/>
          <p:nvPr/>
        </p:nvSpPr>
        <p:spPr>
          <a:xfrm>
            <a:off x="643467" y="793172"/>
            <a:ext cx="10905065" cy="523220"/>
          </a:xfrm>
          <a:prstGeom prst="rect">
            <a:avLst/>
          </a:prstGeom>
          <a:noFill/>
        </p:spPr>
        <p:txBody>
          <a:bodyPr wrap="square" rtlCol="0">
            <a:spAutoFit/>
          </a:bodyPr>
          <a:lstStyle/>
          <a:p>
            <a:pPr algn="ctr"/>
            <a:r>
              <a:rPr lang="en-US" sz="2800" dirty="0">
                <a:latin typeface="Helvetica Neue Light" panose="02000403000000020004" pitchFamily="2" charset="0"/>
                <a:ea typeface="Helvetica Neue Light" panose="02000403000000020004" pitchFamily="2" charset="0"/>
              </a:rPr>
              <a:t>Vehicle accident with broken pole - Energized at 7,200 volts</a:t>
            </a:r>
          </a:p>
        </p:txBody>
      </p:sp>
    </p:spTree>
    <p:extLst>
      <p:ext uri="{BB962C8B-B14F-4D97-AF65-F5344CB8AC3E}">
        <p14:creationId xmlns:p14="http://schemas.microsoft.com/office/powerpoint/2010/main" val="549257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Stay Safe Around Downed Power Lines">
            <a:extLst>
              <a:ext uri="{FF2B5EF4-FFF2-40B4-BE49-F238E27FC236}">
                <a16:creationId xmlns:a16="http://schemas.microsoft.com/office/drawing/2014/main" id="{CBEED46D-2D7D-8AAE-9B3D-3B4A33F5F4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23298"/>
          <a:stretch/>
        </p:blipFill>
        <p:spPr bwMode="auto">
          <a:xfrm>
            <a:off x="3866388"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6433F15-97F3-773B-493E-586497089A65}"/>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latin typeface="Helvetica Neue Light" panose="02000403000000020004" pitchFamily="2" charset="0"/>
                <a:ea typeface="Helvetica Neue Light" panose="02000403000000020004" pitchFamily="2" charset="0"/>
                <a:cs typeface="+mj-cs"/>
              </a:rPr>
              <a:t>A good reason to recognize hazards and work safe…</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243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03F3C78-1E0E-3840-469F-FB05843C8E84}"/>
              </a:ext>
            </a:extLst>
          </p:cNvPr>
          <p:cNvPicPr>
            <a:picLocks noChangeAspect="1"/>
          </p:cNvPicPr>
          <p:nvPr/>
        </p:nvPicPr>
        <p:blipFill rotWithShape="1">
          <a:blip r:embed="rId2"/>
          <a:srcRect l="13818" t="9091"/>
          <a:stretch/>
        </p:blipFill>
        <p:spPr>
          <a:xfrm>
            <a:off x="20" y="10"/>
            <a:ext cx="8668492" cy="6857990"/>
          </a:xfrm>
          <a:prstGeom prst="rect">
            <a:avLst/>
          </a:prstGeom>
        </p:spPr>
      </p:pic>
      <p:sp>
        <p:nvSpPr>
          <p:cNvPr id="19" name="Rectangle 18">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7698B1-172F-EA46-6E64-E71476D6BCDB}"/>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dirty="0">
                <a:latin typeface="Helvetica Neue Light" panose="02000403000000020004" pitchFamily="2" charset="0"/>
                <a:ea typeface="Helvetica Neue Light" panose="02000403000000020004" pitchFamily="2" charset="0"/>
              </a:rPr>
              <a:t>Questions?</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663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A048-2B1D-493D-B822-C32640CB291D}"/>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B93D5669-5715-1801-8986-1C50A2CAC4C5}"/>
              </a:ext>
            </a:extLst>
          </p:cNvPr>
          <p:cNvSpPr>
            <a:spLocks noGrp="1"/>
          </p:cNvSpPr>
          <p:nvPr>
            <p:ph type="body" idx="1"/>
          </p:nvPr>
        </p:nvSpPr>
        <p:spPr/>
        <p:txBody>
          <a:bodyPr/>
          <a:lstStyle/>
          <a:p>
            <a:r>
              <a:rPr lang="en-US" dirty="0"/>
              <a:t>ISPC</a:t>
            </a:r>
          </a:p>
        </p:txBody>
      </p:sp>
      <p:sp>
        <p:nvSpPr>
          <p:cNvPr id="4" name="Text Placeholder 3">
            <a:extLst>
              <a:ext uri="{FF2B5EF4-FFF2-40B4-BE49-F238E27FC236}">
                <a16:creationId xmlns:a16="http://schemas.microsoft.com/office/drawing/2014/main" id="{B72439E1-B180-C13E-3BE4-356A9856490A}"/>
              </a:ext>
            </a:extLst>
          </p:cNvPr>
          <p:cNvSpPr>
            <a:spLocks noGrp="1"/>
          </p:cNvSpPr>
          <p:nvPr>
            <p:ph type="body" idx="10"/>
          </p:nvPr>
        </p:nvSpPr>
        <p:spPr/>
        <p:txBody>
          <a:bodyPr>
            <a:normAutofit fontScale="85000" lnSpcReduction="10000"/>
          </a:bodyPr>
          <a:lstStyle/>
          <a:p>
            <a:r>
              <a:rPr lang="en-US" dirty="0" err="1"/>
              <a:t>info@ispconline.com</a:t>
            </a:r>
            <a:endParaRPr lang="en-US" dirty="0"/>
          </a:p>
        </p:txBody>
      </p:sp>
      <p:sp>
        <p:nvSpPr>
          <p:cNvPr id="5" name="Text Placeholder 4">
            <a:extLst>
              <a:ext uri="{FF2B5EF4-FFF2-40B4-BE49-F238E27FC236}">
                <a16:creationId xmlns:a16="http://schemas.microsoft.com/office/drawing/2014/main" id="{5979CB97-B257-13EE-B7DC-7219BFFAAF3C}"/>
              </a:ext>
            </a:extLst>
          </p:cNvPr>
          <p:cNvSpPr>
            <a:spLocks noGrp="1"/>
          </p:cNvSpPr>
          <p:nvPr>
            <p:ph type="body" idx="11"/>
          </p:nvPr>
        </p:nvSpPr>
        <p:spPr/>
        <p:txBody>
          <a:bodyPr/>
          <a:lstStyle/>
          <a:p>
            <a:r>
              <a:rPr lang="en-US" dirty="0"/>
              <a:t>430.201.3201</a:t>
            </a:r>
          </a:p>
        </p:txBody>
      </p:sp>
    </p:spTree>
    <p:extLst>
      <p:ext uri="{BB962C8B-B14F-4D97-AF65-F5344CB8AC3E}">
        <p14:creationId xmlns:p14="http://schemas.microsoft.com/office/powerpoint/2010/main" val="3043436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426CA6CC-11DD-BAE8-7CFA-1B053FA22F54}"/>
              </a:ext>
            </a:extLst>
          </p:cNvPr>
          <p:cNvPicPr>
            <a:picLocks noChangeAspect="1" noChangeArrowheads="1"/>
          </p:cNvPicPr>
          <p:nvPr/>
        </p:nvPicPr>
        <p:blipFill rotWithShape="1">
          <a:blip r:embed="rId3"/>
          <a:srcRect r="18471" b="-1"/>
          <a:stretch/>
        </p:blipFill>
        <p:spPr bwMode="auto">
          <a:xfrm>
            <a:off x="3948301"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B778B6-DC4B-EA9B-FF50-6B9DE098B748}"/>
              </a:ext>
            </a:extLst>
          </p:cNvPr>
          <p:cNvSpPr>
            <a:spLocks noGrp="1"/>
          </p:cNvSpPr>
          <p:nvPr>
            <p:ph type="title"/>
          </p:nvPr>
        </p:nvSpPr>
        <p:spPr>
          <a:xfrm>
            <a:off x="371094" y="1161288"/>
            <a:ext cx="3959606" cy="1124712"/>
          </a:xfrm>
        </p:spPr>
        <p:txBody>
          <a:bodyPr anchor="b">
            <a:noAutofit/>
          </a:bodyPr>
          <a:lstStyle/>
          <a:p>
            <a:r>
              <a:rPr lang="en-US" sz="4000" dirty="0"/>
              <a:t>Electricity Basics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B04D91-6D64-8ECE-F280-C469242D77AE}"/>
              </a:ext>
            </a:extLst>
          </p:cNvPr>
          <p:cNvSpPr>
            <a:spLocks noGrp="1"/>
          </p:cNvSpPr>
          <p:nvPr>
            <p:ph idx="1"/>
          </p:nvPr>
        </p:nvSpPr>
        <p:spPr>
          <a:xfrm>
            <a:off x="371094" y="2718054"/>
            <a:ext cx="3959606" cy="3207258"/>
          </a:xfrm>
        </p:spPr>
        <p:txBody>
          <a:bodyPr anchor="t">
            <a:normAutofit/>
          </a:bodyPr>
          <a:lstStyle/>
          <a:p>
            <a:r>
              <a:rPr lang="en-US" sz="2400" dirty="0"/>
              <a:t>Understanding the basics for better awareness</a:t>
            </a:r>
          </a:p>
          <a:p>
            <a:r>
              <a:rPr lang="en-US" sz="2400" dirty="0"/>
              <a:t>Electricity takes all paths to ground (path to ground principal)</a:t>
            </a:r>
          </a:p>
        </p:txBody>
      </p:sp>
    </p:spTree>
    <p:extLst>
      <p:ext uri="{BB962C8B-B14F-4D97-AF65-F5344CB8AC3E}">
        <p14:creationId xmlns:p14="http://schemas.microsoft.com/office/powerpoint/2010/main" val="2555066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426CA6CC-11DD-BAE8-7CFA-1B053FA22F54}"/>
              </a:ext>
            </a:extLst>
          </p:cNvPr>
          <p:cNvPicPr>
            <a:picLocks noChangeAspect="1" noChangeArrowheads="1"/>
          </p:cNvPicPr>
          <p:nvPr/>
        </p:nvPicPr>
        <p:blipFill>
          <a:blip r:embed="rId3"/>
          <a:srcRect l="14450" r="14450"/>
          <a:stretch/>
        </p:blipFill>
        <p:spPr bwMode="auto">
          <a:xfrm>
            <a:off x="4330700"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B778B6-DC4B-EA9B-FF50-6B9DE098B748}"/>
              </a:ext>
            </a:extLst>
          </p:cNvPr>
          <p:cNvSpPr>
            <a:spLocks noGrp="1"/>
          </p:cNvSpPr>
          <p:nvPr>
            <p:ph type="title"/>
          </p:nvPr>
        </p:nvSpPr>
        <p:spPr>
          <a:xfrm>
            <a:off x="371094" y="1161288"/>
            <a:ext cx="3959606" cy="1124712"/>
          </a:xfrm>
        </p:spPr>
        <p:txBody>
          <a:bodyPr anchor="b">
            <a:noAutofit/>
          </a:bodyPr>
          <a:lstStyle/>
          <a:p>
            <a:r>
              <a:rPr lang="en-US" sz="4000" dirty="0"/>
              <a:t>Step Potential</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B04D91-6D64-8ECE-F280-C469242D77AE}"/>
              </a:ext>
            </a:extLst>
          </p:cNvPr>
          <p:cNvSpPr>
            <a:spLocks noGrp="1"/>
          </p:cNvSpPr>
          <p:nvPr>
            <p:ph idx="1"/>
          </p:nvPr>
        </p:nvSpPr>
        <p:spPr>
          <a:xfrm>
            <a:off x="371094" y="2718054"/>
            <a:ext cx="3959606" cy="3207258"/>
          </a:xfrm>
        </p:spPr>
        <p:txBody>
          <a:bodyPr anchor="t">
            <a:normAutofit/>
          </a:bodyPr>
          <a:lstStyle/>
          <a:p>
            <a:r>
              <a:rPr lang="en-US" sz="2400" dirty="0"/>
              <a:t>When an energized line touches the ground, the ground may become energized with high voltage</a:t>
            </a:r>
          </a:p>
          <a:p>
            <a:r>
              <a:rPr lang="en-US" sz="2400" dirty="0"/>
              <a:t>Do not approach the scene!</a:t>
            </a:r>
          </a:p>
        </p:txBody>
      </p:sp>
    </p:spTree>
    <p:extLst>
      <p:ext uri="{BB962C8B-B14F-4D97-AF65-F5344CB8AC3E}">
        <p14:creationId xmlns:p14="http://schemas.microsoft.com/office/powerpoint/2010/main" val="3272011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426CA6CC-11DD-BAE8-7CFA-1B053FA22F54}"/>
              </a:ext>
            </a:extLst>
          </p:cNvPr>
          <p:cNvPicPr>
            <a:picLocks noChangeAspect="1" noChangeArrowheads="1"/>
          </p:cNvPicPr>
          <p:nvPr/>
        </p:nvPicPr>
        <p:blipFill>
          <a:blip r:embed="rId3"/>
          <a:srcRect l="2657" r="2657"/>
          <a:stretch/>
        </p:blipFill>
        <p:spPr bwMode="auto">
          <a:xfrm>
            <a:off x="4584700"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B778B6-DC4B-EA9B-FF50-6B9DE098B748}"/>
              </a:ext>
            </a:extLst>
          </p:cNvPr>
          <p:cNvSpPr>
            <a:spLocks noGrp="1"/>
          </p:cNvSpPr>
          <p:nvPr>
            <p:ph type="title"/>
          </p:nvPr>
        </p:nvSpPr>
        <p:spPr>
          <a:xfrm>
            <a:off x="371094" y="1161288"/>
            <a:ext cx="3959606" cy="1124712"/>
          </a:xfrm>
        </p:spPr>
        <p:txBody>
          <a:bodyPr anchor="b">
            <a:noAutofit/>
          </a:bodyPr>
          <a:lstStyle/>
          <a:p>
            <a:r>
              <a:rPr lang="en-US" sz="4000" dirty="0"/>
              <a:t>Step Potential</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B04D91-6D64-8ECE-F280-C469242D77AE}"/>
              </a:ext>
            </a:extLst>
          </p:cNvPr>
          <p:cNvSpPr>
            <a:spLocks noGrp="1"/>
          </p:cNvSpPr>
          <p:nvPr>
            <p:ph idx="1"/>
          </p:nvPr>
        </p:nvSpPr>
        <p:spPr>
          <a:xfrm>
            <a:off x="371094" y="2718054"/>
            <a:ext cx="3959606" cy="3207258"/>
          </a:xfrm>
        </p:spPr>
        <p:txBody>
          <a:bodyPr anchor="t">
            <a:normAutofit/>
          </a:bodyPr>
          <a:lstStyle/>
          <a:p>
            <a:r>
              <a:rPr lang="en-US" sz="2400" dirty="0"/>
              <a:t>The differences in electrical potential between two points on the earth’s surface, separated by the distance of one pace (3 feet) in the direction of the maximum potential</a:t>
            </a:r>
          </a:p>
        </p:txBody>
      </p:sp>
    </p:spTree>
    <p:extLst>
      <p:ext uri="{BB962C8B-B14F-4D97-AF65-F5344CB8AC3E}">
        <p14:creationId xmlns:p14="http://schemas.microsoft.com/office/powerpoint/2010/main" val="1400907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B910B-36EE-D653-5837-B4EDFA78F3C2}"/>
              </a:ext>
            </a:extLst>
          </p:cNvPr>
          <p:cNvSpPr>
            <a:spLocks noGrp="1"/>
          </p:cNvSpPr>
          <p:nvPr>
            <p:ph type="title"/>
          </p:nvPr>
        </p:nvSpPr>
        <p:spPr/>
        <p:txBody>
          <a:bodyPr/>
          <a:lstStyle/>
          <a:p>
            <a:r>
              <a:rPr lang="en-US" dirty="0"/>
              <a:t>Threats: Forces of Nature</a:t>
            </a:r>
          </a:p>
        </p:txBody>
      </p:sp>
      <p:sp>
        <p:nvSpPr>
          <p:cNvPr id="3" name="Content Placeholder 2">
            <a:extLst>
              <a:ext uri="{FF2B5EF4-FFF2-40B4-BE49-F238E27FC236}">
                <a16:creationId xmlns:a16="http://schemas.microsoft.com/office/drawing/2014/main" id="{1212F5F4-DC3B-61F1-649A-DC568FCB3010}"/>
              </a:ext>
            </a:extLst>
          </p:cNvPr>
          <p:cNvSpPr>
            <a:spLocks noGrp="1"/>
          </p:cNvSpPr>
          <p:nvPr>
            <p:ph idx="1"/>
          </p:nvPr>
        </p:nvSpPr>
        <p:spPr/>
        <p:txBody>
          <a:bodyPr>
            <a:normAutofit/>
          </a:bodyPr>
          <a:lstStyle/>
          <a:p>
            <a:pPr marL="0" indent="0">
              <a:buNone/>
            </a:pPr>
            <a:r>
              <a:rPr lang="en-US" sz="3200" b="1" dirty="0"/>
              <a:t>Ice Storms and Snow Hazards</a:t>
            </a:r>
          </a:p>
          <a:p>
            <a:r>
              <a:rPr lang="en-US" dirty="0"/>
              <a:t>Power outages &amp; downed power lines</a:t>
            </a:r>
          </a:p>
          <a:p>
            <a:r>
              <a:rPr lang="en-US" dirty="0"/>
              <a:t>Fallen trees blocking roads &amp; highways</a:t>
            </a:r>
          </a:p>
          <a:p>
            <a:r>
              <a:rPr lang="en-US" dirty="0"/>
              <a:t>Always consider a downed line energized</a:t>
            </a:r>
          </a:p>
          <a:p>
            <a:r>
              <a:rPr lang="en-US" dirty="0"/>
              <a:t>Downed energized lines &amp; step potential</a:t>
            </a:r>
          </a:p>
          <a:p>
            <a:r>
              <a:rPr lang="en-US" dirty="0"/>
              <a:t>Ice on roadways</a:t>
            </a:r>
          </a:p>
        </p:txBody>
      </p:sp>
    </p:spTree>
    <p:extLst>
      <p:ext uri="{BB962C8B-B14F-4D97-AF65-F5344CB8AC3E}">
        <p14:creationId xmlns:p14="http://schemas.microsoft.com/office/powerpoint/2010/main" val="3942126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DF24A091-D5B3-D3B1-EEAE-DE89D013F4CB}"/>
              </a:ext>
            </a:extLst>
          </p:cNvPr>
          <p:cNvPicPr/>
          <p:nvPr/>
        </p:nvPicPr>
        <p:blipFill rotWithShape="1">
          <a:blip r:embed="rId2"/>
          <a:srcRect t="17003" b="14684"/>
          <a:stretch/>
        </p:blipFill>
        <p:spPr>
          <a:xfrm>
            <a:off x="838199" y="735153"/>
            <a:ext cx="10515602" cy="5387693"/>
          </a:xfrm>
          <a:prstGeom prst="rect">
            <a:avLst/>
          </a:prstGeom>
        </p:spPr>
      </p:pic>
    </p:spTree>
    <p:extLst>
      <p:ext uri="{BB962C8B-B14F-4D97-AF65-F5344CB8AC3E}">
        <p14:creationId xmlns:p14="http://schemas.microsoft.com/office/powerpoint/2010/main" val="2765831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E2149E0-8E4C-A76B-AF80-DDFD4A981BCB}"/>
              </a:ext>
            </a:extLst>
          </p:cNvPr>
          <p:cNvPicPr/>
          <p:nvPr/>
        </p:nvPicPr>
        <p:blipFill rotWithShape="1">
          <a:blip r:embed="rId2"/>
          <a:srcRect b="22076"/>
          <a:stretch/>
        </p:blipFill>
        <p:spPr>
          <a:xfrm>
            <a:off x="838199" y="735153"/>
            <a:ext cx="10515602" cy="5387693"/>
          </a:xfrm>
          <a:prstGeom prst="rect">
            <a:avLst/>
          </a:prstGeom>
        </p:spPr>
      </p:pic>
    </p:spTree>
    <p:extLst>
      <p:ext uri="{BB962C8B-B14F-4D97-AF65-F5344CB8AC3E}">
        <p14:creationId xmlns:p14="http://schemas.microsoft.com/office/powerpoint/2010/main" val="716854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235ECA7-9803-36E0-3133-2777C32175D3}"/>
              </a:ext>
            </a:extLst>
          </p:cNvPr>
          <p:cNvPicPr/>
          <p:nvPr/>
        </p:nvPicPr>
        <p:blipFill rotWithShape="1">
          <a:blip r:embed="rId2"/>
          <a:srcRect t="14683" r="967" b="12687"/>
          <a:stretch/>
        </p:blipFill>
        <p:spPr>
          <a:xfrm>
            <a:off x="888999" y="735153"/>
            <a:ext cx="10414001" cy="5387693"/>
          </a:xfrm>
          <a:prstGeom prst="rect">
            <a:avLst/>
          </a:prstGeom>
        </p:spPr>
      </p:pic>
    </p:spTree>
    <p:extLst>
      <p:ext uri="{BB962C8B-B14F-4D97-AF65-F5344CB8AC3E}">
        <p14:creationId xmlns:p14="http://schemas.microsoft.com/office/powerpoint/2010/main" val="3203478836"/>
      </p:ext>
    </p:extLst>
  </p:cSld>
  <p:clrMapOvr>
    <a:masterClrMapping/>
  </p:clrMapOvr>
</p:sld>
</file>

<file path=ppt/theme/theme1.xml><?xml version="1.0" encoding="utf-8"?>
<a:theme xmlns:a="http://schemas.openxmlformats.org/drawingml/2006/main" name="Office Theme">
  <a:themeElements>
    <a:clrScheme name="ISPC Theme Colors">
      <a:dk1>
        <a:srgbClr val="000000"/>
      </a:dk1>
      <a:lt1>
        <a:srgbClr val="FFFFFF"/>
      </a:lt1>
      <a:dk2>
        <a:srgbClr val="485A73"/>
      </a:dk2>
      <a:lt2>
        <a:srgbClr val="E7E6E6"/>
      </a:lt2>
      <a:accent1>
        <a:srgbClr val="274271"/>
      </a:accent1>
      <a:accent2>
        <a:srgbClr val="ED7D31"/>
      </a:accent2>
      <a:accent3>
        <a:srgbClr val="888A8A"/>
      </a:accent3>
      <a:accent4>
        <a:srgbClr val="FFC000"/>
      </a:accent4>
      <a:accent5>
        <a:srgbClr val="58B4E7"/>
      </a:accent5>
      <a:accent6>
        <a:srgbClr val="FF8900"/>
      </a:accent6>
      <a:hlink>
        <a:srgbClr val="007BF2"/>
      </a:hlink>
      <a:folHlink>
        <a:srgbClr val="5C1D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TotalTime>
  <Words>704</Words>
  <Application>Microsoft Macintosh PowerPoint</Application>
  <PresentationFormat>Widescreen</PresentationFormat>
  <Paragraphs>60</Paragraphs>
  <Slides>25</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Courier New</vt:lpstr>
      <vt:lpstr>Helvetica Neue</vt:lpstr>
      <vt:lpstr>Helvetica Neue Light</vt:lpstr>
      <vt:lpstr>HELVETICA NEUE THIN</vt:lpstr>
      <vt:lpstr>Iowan Old Style BT</vt:lpstr>
      <vt:lpstr>Wingdings</vt:lpstr>
      <vt:lpstr>Office Theme</vt:lpstr>
      <vt:lpstr>Disaster Site Hazard Awareness</vt:lpstr>
      <vt:lpstr>PowerPoint Presentation</vt:lpstr>
      <vt:lpstr>Electricity Basics</vt:lpstr>
      <vt:lpstr>Step Potential</vt:lpstr>
      <vt:lpstr>Step Potential</vt:lpstr>
      <vt:lpstr>Threats: Forces of Nature</vt:lpstr>
      <vt:lpstr>PowerPoint Presentation</vt:lpstr>
      <vt:lpstr>PowerPoint Presentation</vt:lpstr>
      <vt:lpstr>PowerPoint Presentation</vt:lpstr>
      <vt:lpstr>PowerPoint Presentation</vt:lpstr>
      <vt:lpstr>PowerPoint Presentation</vt:lpstr>
      <vt:lpstr>PowerPoint Presentation</vt:lpstr>
      <vt:lpstr>Threats: Forces of Nature</vt:lpstr>
      <vt:lpstr>PowerPoint Presentation</vt:lpstr>
      <vt:lpstr>PowerPoint Presentation</vt:lpstr>
      <vt:lpstr>PowerPoint Presentation</vt:lpstr>
      <vt:lpstr>PowerPoint Presentation</vt:lpstr>
      <vt:lpstr>Generators</vt:lpstr>
      <vt:lpstr>Vehicle Accidents</vt:lpstr>
      <vt:lpstr>Vehicle Accidents</vt:lpstr>
      <vt:lpstr>Vehicle Accidents</vt:lpstr>
      <vt:lpstr>PowerPoint Presentation</vt:lpstr>
      <vt:lpstr>PowerPoint Presentation</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Yaeger</dc:creator>
  <cp:lastModifiedBy>Jamie Yaeger</cp:lastModifiedBy>
  <cp:revision>58</cp:revision>
  <dcterms:created xsi:type="dcterms:W3CDTF">2022-06-10T13:49:50Z</dcterms:created>
  <dcterms:modified xsi:type="dcterms:W3CDTF">2023-02-16T15:59:25Z</dcterms:modified>
</cp:coreProperties>
</file>