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7" r:id="rId2"/>
    <p:sldId id="314" r:id="rId3"/>
    <p:sldId id="335" r:id="rId4"/>
    <p:sldId id="336" r:id="rId5"/>
    <p:sldId id="374" r:id="rId6"/>
    <p:sldId id="375" r:id="rId7"/>
    <p:sldId id="376"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83" r:id="rId21"/>
    <p:sldId id="352" r:id="rId22"/>
    <p:sldId id="353" r:id="rId23"/>
    <p:sldId id="354" r:id="rId24"/>
    <p:sldId id="355" r:id="rId25"/>
    <p:sldId id="377" r:id="rId26"/>
    <p:sldId id="381" r:id="rId27"/>
    <p:sldId id="359" r:id="rId28"/>
    <p:sldId id="358"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8" r:id="rId44"/>
    <p:sldId id="379" r:id="rId45"/>
    <p:sldId id="380" r:id="rId46"/>
    <p:sldId id="334" r:id="rId47"/>
    <p:sldId id="31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627F57-08D2-BDB4-3AAB-999D3BB9156A}" name="Jamie Yaeger" initials="JY" userId="S::jamie@tdpowerskills.onmicrosoft.com::6b26dcf4-85d7-4ff3-a9c5-ea67aafbf78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75"/>
    <p:restoredTop sz="84083"/>
  </p:normalViewPr>
  <p:slideViewPr>
    <p:cSldViewPr snapToGrid="0" snapToObjects="1">
      <p:cViewPr varScale="1">
        <p:scale>
          <a:sx n="134" d="100"/>
          <a:sy n="134" d="100"/>
        </p:scale>
        <p:origin x="488" y="184"/>
      </p:cViewPr>
      <p:guideLst/>
    </p:cSldViewPr>
  </p:slideViewPr>
  <p:outlineViewPr>
    <p:cViewPr>
      <p:scale>
        <a:sx n="33" d="100"/>
        <a:sy n="33" d="100"/>
      </p:scale>
      <p:origin x="0" y="-5096"/>
    </p:cViewPr>
  </p:outlineViewPr>
  <p:notesTextViewPr>
    <p:cViewPr>
      <p:scale>
        <a:sx n="1" d="1"/>
        <a:sy n="1" d="1"/>
      </p:scale>
      <p:origin x="0" y="0"/>
    </p:cViewPr>
  </p:notesTextViewPr>
  <p:notesViewPr>
    <p:cSldViewPr snapToGrid="0" snapToObjects="1">
      <p:cViewPr varScale="1">
        <p:scale>
          <a:sx n="109" d="100"/>
          <a:sy n="109" d="100"/>
        </p:scale>
        <p:origin x="406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B614F-FE9A-6C41-4743-C201253C22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AA529F-374A-3957-D678-1EE0909AC2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B4952B-B18B-1249-8C10-44B030A28D44}" type="datetimeFigureOut">
              <a:rPr lang="en-US" smtClean="0"/>
              <a:t>7/28/22</a:t>
            </a:fld>
            <a:endParaRPr lang="en-US"/>
          </a:p>
        </p:txBody>
      </p:sp>
      <p:sp>
        <p:nvSpPr>
          <p:cNvPr id="4" name="Footer Placeholder 3">
            <a:extLst>
              <a:ext uri="{FF2B5EF4-FFF2-40B4-BE49-F238E27FC236}">
                <a16:creationId xmlns:a16="http://schemas.microsoft.com/office/drawing/2014/main" id="{6B125DA5-B3DF-AE78-11BE-43DD684938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C795C-0AAB-7315-39A5-E5F160663B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604DE3-AAC7-374A-B7D8-C00D5E295E30}" type="slidenum">
              <a:rPr lang="en-US" smtClean="0"/>
              <a:t>‹#›</a:t>
            </a:fld>
            <a:endParaRPr lang="en-US"/>
          </a:p>
        </p:txBody>
      </p:sp>
    </p:spTree>
    <p:extLst>
      <p:ext uri="{BB962C8B-B14F-4D97-AF65-F5344CB8AC3E}">
        <p14:creationId xmlns:p14="http://schemas.microsoft.com/office/powerpoint/2010/main" val="3152991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B8808-8969-7344-A9F7-2461801DD09E}" type="datetimeFigureOut">
              <a:rPr lang="en-US" smtClean="0"/>
              <a:t>7/28/22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9E931-C942-3E49-AA16-7FF92778FC7C}" type="slidenum">
              <a:rPr lang="en-US" smtClean="0"/>
              <a:t>‹#›</a:t>
            </a:fld>
            <a:endParaRPr lang="en-US"/>
          </a:p>
        </p:txBody>
      </p:sp>
    </p:spTree>
    <p:extLst>
      <p:ext uri="{BB962C8B-B14F-4D97-AF65-F5344CB8AC3E}">
        <p14:creationId xmlns:p14="http://schemas.microsoft.com/office/powerpoint/2010/main" val="296684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a:t>
            </a:fld>
            <a:endParaRPr lang="en-US"/>
          </a:p>
        </p:txBody>
      </p:sp>
    </p:spTree>
    <p:extLst>
      <p:ext uri="{BB962C8B-B14F-4D97-AF65-F5344CB8AC3E}">
        <p14:creationId xmlns:p14="http://schemas.microsoft.com/office/powerpoint/2010/main" val="30255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A device which indicates the angle between the boom centerline and a horizontal plane</a:t>
            </a:r>
          </a:p>
        </p:txBody>
      </p:sp>
      <p:sp>
        <p:nvSpPr>
          <p:cNvPr id="4" name="Slide Number Placeholder 3"/>
          <p:cNvSpPr>
            <a:spLocks noGrp="1"/>
          </p:cNvSpPr>
          <p:nvPr>
            <p:ph type="sldNum" sz="quarter" idx="5"/>
          </p:nvPr>
        </p:nvSpPr>
        <p:spPr/>
        <p:txBody>
          <a:bodyPr/>
          <a:lstStyle/>
          <a:p>
            <a:fld id="{4B59E931-C942-3E49-AA16-7FF92778FC7C}" type="slidenum">
              <a:rPr lang="en-US" smtClean="0"/>
              <a:t>14</a:t>
            </a:fld>
            <a:endParaRPr lang="en-US"/>
          </a:p>
        </p:txBody>
      </p:sp>
    </p:spTree>
    <p:extLst>
      <p:ext uri="{BB962C8B-B14F-4D97-AF65-F5344CB8AC3E}">
        <p14:creationId xmlns:p14="http://schemas.microsoft.com/office/powerpoint/2010/main" val="387925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The structure located above the rotation bearing which supports the lower boom or articulating arm and rotates about the centerline of rotation</a:t>
            </a:r>
          </a:p>
        </p:txBody>
      </p:sp>
      <p:sp>
        <p:nvSpPr>
          <p:cNvPr id="4" name="Slide Number Placeholder 3"/>
          <p:cNvSpPr>
            <a:spLocks noGrp="1"/>
          </p:cNvSpPr>
          <p:nvPr>
            <p:ph type="sldNum" sz="quarter" idx="5"/>
          </p:nvPr>
        </p:nvSpPr>
        <p:spPr/>
        <p:txBody>
          <a:bodyPr/>
          <a:lstStyle/>
          <a:p>
            <a:fld id="{4B59E931-C942-3E49-AA16-7FF92778FC7C}" type="slidenum">
              <a:rPr lang="en-US" smtClean="0"/>
              <a:t>15</a:t>
            </a:fld>
            <a:endParaRPr lang="en-US"/>
          </a:p>
        </p:txBody>
      </p:sp>
    </p:spTree>
    <p:extLst>
      <p:ext uri="{BB962C8B-B14F-4D97-AF65-F5344CB8AC3E}">
        <p14:creationId xmlns:p14="http://schemas.microsoft.com/office/powerpoint/2010/main" val="310392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A mechanism consisting of a gearbox with a cylindrical rotating drum on which to coil a line for load hoisting or line tensioning</a:t>
            </a:r>
          </a:p>
        </p:txBody>
      </p:sp>
      <p:sp>
        <p:nvSpPr>
          <p:cNvPr id="4" name="Slide Number Placeholder 3"/>
          <p:cNvSpPr>
            <a:spLocks noGrp="1"/>
          </p:cNvSpPr>
          <p:nvPr>
            <p:ph type="sldNum" sz="quarter" idx="5"/>
          </p:nvPr>
        </p:nvSpPr>
        <p:spPr/>
        <p:txBody>
          <a:bodyPr/>
          <a:lstStyle/>
          <a:p>
            <a:fld id="{4B59E931-C942-3E49-AA16-7FF92778FC7C}" type="slidenum">
              <a:rPr lang="en-US" smtClean="0"/>
              <a:t>16</a:t>
            </a:fld>
            <a:endParaRPr lang="en-US"/>
          </a:p>
        </p:txBody>
      </p:sp>
    </p:spTree>
    <p:extLst>
      <p:ext uri="{BB962C8B-B14F-4D97-AF65-F5344CB8AC3E}">
        <p14:creationId xmlns:p14="http://schemas.microsoft.com/office/powerpoint/2010/main" val="364111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The controls for operating the outriggers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Location may vary from back to sides</a:t>
            </a:r>
          </a:p>
        </p:txBody>
      </p:sp>
      <p:sp>
        <p:nvSpPr>
          <p:cNvPr id="4" name="Slide Number Placeholder 3"/>
          <p:cNvSpPr>
            <a:spLocks noGrp="1"/>
          </p:cNvSpPr>
          <p:nvPr>
            <p:ph type="sldNum" sz="quarter" idx="5"/>
          </p:nvPr>
        </p:nvSpPr>
        <p:spPr/>
        <p:txBody>
          <a:bodyPr/>
          <a:lstStyle/>
          <a:p>
            <a:fld id="{4B59E931-C942-3E49-AA16-7FF92778FC7C}" type="slidenum">
              <a:rPr lang="en-US" smtClean="0"/>
              <a:t>17</a:t>
            </a:fld>
            <a:endParaRPr lang="en-US"/>
          </a:p>
        </p:txBody>
      </p:sp>
    </p:spTree>
    <p:extLst>
      <p:ext uri="{BB962C8B-B14F-4D97-AF65-F5344CB8AC3E}">
        <p14:creationId xmlns:p14="http://schemas.microsoft.com/office/powerpoint/2010/main" val="1687207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A structural member, which when properly extended or deployed on firm ground or outrigger pads, assists in stabilizing the mobile unit</a:t>
            </a:r>
          </a:p>
        </p:txBody>
      </p:sp>
      <p:sp>
        <p:nvSpPr>
          <p:cNvPr id="4" name="Slide Number Placeholder 3"/>
          <p:cNvSpPr>
            <a:spLocks noGrp="1"/>
          </p:cNvSpPr>
          <p:nvPr>
            <p:ph type="sldNum" sz="quarter" idx="5"/>
          </p:nvPr>
        </p:nvSpPr>
        <p:spPr/>
        <p:txBody>
          <a:bodyPr/>
          <a:lstStyle/>
          <a:p>
            <a:fld id="{4B59E931-C942-3E49-AA16-7FF92778FC7C}" type="slidenum">
              <a:rPr lang="en-US" smtClean="0"/>
              <a:t>18</a:t>
            </a:fld>
            <a:endParaRPr lang="en-US"/>
          </a:p>
        </p:txBody>
      </p:sp>
    </p:spTree>
    <p:extLst>
      <p:ext uri="{BB962C8B-B14F-4D97-AF65-F5344CB8AC3E}">
        <p14:creationId xmlns:p14="http://schemas.microsoft.com/office/powerpoint/2010/main" val="2230445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19</a:t>
            </a:fld>
            <a:endParaRPr lang="en-US"/>
          </a:p>
        </p:txBody>
      </p:sp>
    </p:spTree>
    <p:extLst>
      <p:ext uri="{BB962C8B-B14F-4D97-AF65-F5344CB8AC3E}">
        <p14:creationId xmlns:p14="http://schemas.microsoft.com/office/powerpoint/2010/main" val="1146429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Pneumatic cylinder responsible for the up and down movement of the boom</a:t>
            </a:r>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20</a:t>
            </a:fld>
            <a:endParaRPr lang="en-US"/>
          </a:p>
        </p:txBody>
      </p:sp>
    </p:spTree>
    <p:extLst>
      <p:ext uri="{BB962C8B-B14F-4D97-AF65-F5344CB8AC3E}">
        <p14:creationId xmlns:p14="http://schemas.microsoft.com/office/powerpoint/2010/main" val="30434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Bracket on a digger derrick lower boom which stores the digger and auger assembly when not in use</a:t>
            </a:r>
          </a:p>
        </p:txBody>
      </p:sp>
      <p:sp>
        <p:nvSpPr>
          <p:cNvPr id="4" name="Slide Number Placeholder 3"/>
          <p:cNvSpPr>
            <a:spLocks noGrp="1"/>
          </p:cNvSpPr>
          <p:nvPr>
            <p:ph type="sldNum" sz="quarter" idx="5"/>
          </p:nvPr>
        </p:nvSpPr>
        <p:spPr/>
        <p:txBody>
          <a:bodyPr/>
          <a:lstStyle/>
          <a:p>
            <a:fld id="{4B59E931-C942-3E49-AA16-7FF92778FC7C}" type="slidenum">
              <a:rPr lang="en-US" smtClean="0"/>
              <a:t>21</a:t>
            </a:fld>
            <a:endParaRPr lang="en-US"/>
          </a:p>
        </p:txBody>
      </p:sp>
    </p:spTree>
    <p:extLst>
      <p:ext uri="{BB962C8B-B14F-4D97-AF65-F5344CB8AC3E}">
        <p14:creationId xmlns:p14="http://schemas.microsoft.com/office/powerpoint/2010/main" val="103830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Cylinder connected to the operating controls that retracts or lengthens the boom</a:t>
            </a:r>
          </a:p>
        </p:txBody>
      </p:sp>
      <p:sp>
        <p:nvSpPr>
          <p:cNvPr id="4" name="Slide Number Placeholder 3"/>
          <p:cNvSpPr>
            <a:spLocks noGrp="1"/>
          </p:cNvSpPr>
          <p:nvPr>
            <p:ph type="sldNum" sz="quarter" idx="5"/>
          </p:nvPr>
        </p:nvSpPr>
        <p:spPr/>
        <p:txBody>
          <a:bodyPr/>
          <a:lstStyle/>
          <a:p>
            <a:fld id="{4B59E931-C942-3E49-AA16-7FF92778FC7C}" type="slidenum">
              <a:rPr lang="en-US" smtClean="0"/>
              <a:t>22</a:t>
            </a:fld>
            <a:endParaRPr lang="en-US"/>
          </a:p>
        </p:txBody>
      </p:sp>
    </p:spTree>
    <p:extLst>
      <p:ext uri="{BB962C8B-B14F-4D97-AF65-F5344CB8AC3E}">
        <p14:creationId xmlns:p14="http://schemas.microsoft.com/office/powerpoint/2010/main" val="947993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Hole boring tool of the digger, consisting of a hollow tube with hardened teeth attached at one end to dig into and break up soil as the auger is rotated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spc="-1" dirty="0">
              <a:solidFill>
                <a:srgbClr val="0000FF"/>
              </a:solidFill>
              <a:uFill>
                <a:solidFill>
                  <a:srgbClr val="FFFFFF"/>
                </a:solidFill>
              </a:uFill>
              <a:latin typeface="Arial"/>
            </a:endParaRPr>
          </a:p>
        </p:txBody>
      </p:sp>
      <p:sp>
        <p:nvSpPr>
          <p:cNvPr id="4" name="Slide Number Placeholder 3"/>
          <p:cNvSpPr>
            <a:spLocks noGrp="1"/>
          </p:cNvSpPr>
          <p:nvPr>
            <p:ph type="sldNum" sz="quarter" idx="5"/>
          </p:nvPr>
        </p:nvSpPr>
        <p:spPr/>
        <p:txBody>
          <a:bodyPr/>
          <a:lstStyle/>
          <a:p>
            <a:fld id="{4B59E931-C942-3E49-AA16-7FF92778FC7C}" type="slidenum">
              <a:rPr lang="en-US" smtClean="0"/>
              <a:t>23</a:t>
            </a:fld>
            <a:endParaRPr lang="en-US"/>
          </a:p>
        </p:txBody>
      </p:sp>
    </p:spTree>
    <p:extLst>
      <p:ext uri="{BB962C8B-B14F-4D97-AF65-F5344CB8AC3E}">
        <p14:creationId xmlns:p14="http://schemas.microsoft.com/office/powerpoint/2010/main" val="19995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a:t>
            </a:fld>
            <a:endParaRPr lang="en-US"/>
          </a:p>
        </p:txBody>
      </p:sp>
    </p:spTree>
    <p:extLst>
      <p:ext uri="{BB962C8B-B14F-4D97-AF65-F5344CB8AC3E}">
        <p14:creationId xmlns:p14="http://schemas.microsoft.com/office/powerpoint/2010/main" val="1668998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Device which drives the auger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spc="-1" dirty="0">
              <a:solidFill>
                <a:srgbClr val="0000FF"/>
              </a:solidFill>
              <a:uFill>
                <a:solidFill>
                  <a:srgbClr val="FFFFFF"/>
                </a:solidFill>
              </a:uFill>
              <a:latin typeface="Arial"/>
            </a:endParaRPr>
          </a:p>
        </p:txBody>
      </p:sp>
      <p:sp>
        <p:nvSpPr>
          <p:cNvPr id="4" name="Slide Number Placeholder 3"/>
          <p:cNvSpPr>
            <a:spLocks noGrp="1"/>
          </p:cNvSpPr>
          <p:nvPr>
            <p:ph type="sldNum" sz="quarter" idx="5"/>
          </p:nvPr>
        </p:nvSpPr>
        <p:spPr/>
        <p:txBody>
          <a:bodyPr/>
          <a:lstStyle/>
          <a:p>
            <a:fld id="{4B59E931-C942-3E49-AA16-7FF92778FC7C}" type="slidenum">
              <a:rPr lang="en-US" smtClean="0"/>
              <a:t>24</a:t>
            </a:fld>
            <a:endParaRPr lang="en-US"/>
          </a:p>
        </p:txBody>
      </p:sp>
    </p:spTree>
    <p:extLst>
      <p:ext uri="{BB962C8B-B14F-4D97-AF65-F5344CB8AC3E}">
        <p14:creationId xmlns:p14="http://schemas.microsoft.com/office/powerpoint/2010/main" val="4256984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26</a:t>
            </a:fld>
            <a:endParaRPr lang="en-US"/>
          </a:p>
        </p:txBody>
      </p:sp>
    </p:spTree>
    <p:extLst>
      <p:ext uri="{BB962C8B-B14F-4D97-AF65-F5344CB8AC3E}">
        <p14:creationId xmlns:p14="http://schemas.microsoft.com/office/powerpoint/2010/main" val="3336146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27</a:t>
            </a:fld>
            <a:endParaRPr lang="en-US"/>
          </a:p>
        </p:txBody>
      </p:sp>
    </p:spTree>
    <p:extLst>
      <p:ext uri="{BB962C8B-B14F-4D97-AF65-F5344CB8AC3E}">
        <p14:creationId xmlns:p14="http://schemas.microsoft.com/office/powerpoint/2010/main" val="55931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34</a:t>
            </a:fld>
            <a:endParaRPr lang="en-US"/>
          </a:p>
        </p:txBody>
      </p:sp>
    </p:spTree>
    <p:extLst>
      <p:ext uri="{BB962C8B-B14F-4D97-AF65-F5344CB8AC3E}">
        <p14:creationId xmlns:p14="http://schemas.microsoft.com/office/powerpoint/2010/main" val="82994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35</a:t>
            </a:fld>
            <a:endParaRPr lang="en-US"/>
          </a:p>
        </p:txBody>
      </p:sp>
    </p:spTree>
    <p:extLst>
      <p:ext uri="{BB962C8B-B14F-4D97-AF65-F5344CB8AC3E}">
        <p14:creationId xmlns:p14="http://schemas.microsoft.com/office/powerpoint/2010/main" val="1833398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40</a:t>
            </a:fld>
            <a:endParaRPr lang="en-US"/>
          </a:p>
        </p:txBody>
      </p:sp>
    </p:spTree>
    <p:extLst>
      <p:ext uri="{BB962C8B-B14F-4D97-AF65-F5344CB8AC3E}">
        <p14:creationId xmlns:p14="http://schemas.microsoft.com/office/powerpoint/2010/main" val="3361579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42</a:t>
            </a:fld>
            <a:endParaRPr lang="en-US"/>
          </a:p>
        </p:txBody>
      </p:sp>
    </p:spTree>
    <p:extLst>
      <p:ext uri="{BB962C8B-B14F-4D97-AF65-F5344CB8AC3E}">
        <p14:creationId xmlns:p14="http://schemas.microsoft.com/office/powerpoint/2010/main" val="2884129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43</a:t>
            </a:fld>
            <a:endParaRPr lang="en-US"/>
          </a:p>
        </p:txBody>
      </p:sp>
    </p:spTree>
    <p:extLst>
      <p:ext uri="{BB962C8B-B14F-4D97-AF65-F5344CB8AC3E}">
        <p14:creationId xmlns:p14="http://schemas.microsoft.com/office/powerpoint/2010/main" val="4121907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44</a:t>
            </a:fld>
            <a:endParaRPr lang="en-US"/>
          </a:p>
        </p:txBody>
      </p:sp>
    </p:spTree>
    <p:extLst>
      <p:ext uri="{BB962C8B-B14F-4D97-AF65-F5344CB8AC3E}">
        <p14:creationId xmlns:p14="http://schemas.microsoft.com/office/powerpoint/2010/main" val="1160363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45</a:t>
            </a:fld>
            <a:endParaRPr lang="en-US"/>
          </a:p>
        </p:txBody>
      </p:sp>
    </p:spTree>
    <p:extLst>
      <p:ext uri="{BB962C8B-B14F-4D97-AF65-F5344CB8AC3E}">
        <p14:creationId xmlns:p14="http://schemas.microsoft.com/office/powerpoint/2010/main" val="272292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6</a:t>
            </a:fld>
            <a:endParaRPr lang="en-US"/>
          </a:p>
        </p:txBody>
      </p:sp>
    </p:spTree>
    <p:extLst>
      <p:ext uri="{BB962C8B-B14F-4D97-AF65-F5344CB8AC3E}">
        <p14:creationId xmlns:p14="http://schemas.microsoft.com/office/powerpoint/2010/main" val="135134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46</a:t>
            </a:fld>
            <a:endParaRPr lang="en-US"/>
          </a:p>
        </p:txBody>
      </p:sp>
    </p:spTree>
    <p:extLst>
      <p:ext uri="{BB962C8B-B14F-4D97-AF65-F5344CB8AC3E}">
        <p14:creationId xmlns:p14="http://schemas.microsoft.com/office/powerpoint/2010/main" val="324735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7</a:t>
            </a:fld>
            <a:endParaRPr lang="en-US"/>
          </a:p>
        </p:txBody>
      </p:sp>
    </p:spTree>
    <p:extLst>
      <p:ext uri="{BB962C8B-B14F-4D97-AF65-F5344CB8AC3E}">
        <p14:creationId xmlns:p14="http://schemas.microsoft.com/office/powerpoint/2010/main" val="181032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The sheave in a digger derrick upper boom tip containing only one sheave, which carries the winch line as it travels from the winch to the load.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The lower sheave in a digger derrick upper boom tip containing two sheaves, which carries the winch line as it travels from the upper sheave (boom tip idler sheave) to the load.</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9</a:t>
            </a:fld>
            <a:endParaRPr lang="en-US"/>
          </a:p>
        </p:txBody>
      </p:sp>
    </p:spTree>
    <p:extLst>
      <p:ext uri="{BB962C8B-B14F-4D97-AF65-F5344CB8AC3E}">
        <p14:creationId xmlns:p14="http://schemas.microsoft.com/office/powerpoint/2010/main" val="359544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Boom section in a boom assembly which is farthest from the turntable when the boom assembly is fully extended or unfolded, and which supports the boom tip sheave and/or platforms)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spc="-1" dirty="0">
              <a:solidFill>
                <a:srgbClr val="0000FF"/>
              </a:solidFill>
              <a:uFill>
                <a:solidFill>
                  <a:srgbClr val="FFFFFF"/>
                </a:solidFill>
              </a:uFill>
              <a:latin typeface="Arial"/>
            </a:endParaRP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10</a:t>
            </a:fld>
            <a:endParaRPr lang="en-US"/>
          </a:p>
        </p:txBody>
      </p:sp>
    </p:spTree>
    <p:extLst>
      <p:ext uri="{BB962C8B-B14F-4D97-AF65-F5344CB8AC3E}">
        <p14:creationId xmlns:p14="http://schemas.microsoft.com/office/powerpoint/2010/main" val="293625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A mechanism at the tip of a boom used for guiding and stabilizing a utility pole while using the winch line to raise or lower the pole</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11</a:t>
            </a:fld>
            <a:endParaRPr lang="en-US"/>
          </a:p>
        </p:txBody>
      </p:sp>
    </p:spTree>
    <p:extLst>
      <p:ext uri="{BB962C8B-B14F-4D97-AF65-F5344CB8AC3E}">
        <p14:creationId xmlns:p14="http://schemas.microsoft.com/office/powerpoint/2010/main" val="2740103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The structural member on a digger derrick which supports the digger link on the extendible boom</a:t>
            </a:r>
          </a:p>
        </p:txBody>
      </p:sp>
      <p:sp>
        <p:nvSpPr>
          <p:cNvPr id="4" name="Slide Number Placeholder 3"/>
          <p:cNvSpPr>
            <a:spLocks noGrp="1"/>
          </p:cNvSpPr>
          <p:nvPr>
            <p:ph type="sldNum" sz="quarter" idx="5"/>
          </p:nvPr>
        </p:nvSpPr>
        <p:spPr/>
        <p:txBody>
          <a:bodyPr/>
          <a:lstStyle/>
          <a:p>
            <a:fld id="{4B59E931-C942-3E49-AA16-7FF92778FC7C}" type="slidenum">
              <a:rPr lang="en-US" smtClean="0"/>
              <a:t>12</a:t>
            </a:fld>
            <a:endParaRPr lang="en-US"/>
          </a:p>
        </p:txBody>
      </p:sp>
    </p:spTree>
    <p:extLst>
      <p:ext uri="{BB962C8B-B14F-4D97-AF65-F5344CB8AC3E}">
        <p14:creationId xmlns:p14="http://schemas.microsoft.com/office/powerpoint/2010/main" val="3052601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spc="-1" dirty="0">
                <a:solidFill>
                  <a:srgbClr val="0000FF"/>
                </a:solidFill>
                <a:uFill>
                  <a:solidFill>
                    <a:srgbClr val="FFFFFF"/>
                  </a:solidFill>
                </a:uFill>
                <a:latin typeface="Arial"/>
              </a:rPr>
              <a:t>The boom section in a boom assembly which is attached to the turntable or riser, and which supports the upper boom or intermediate boom</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13</a:t>
            </a:fld>
            <a:endParaRPr lang="en-US"/>
          </a:p>
        </p:txBody>
      </p:sp>
    </p:spTree>
    <p:extLst>
      <p:ext uri="{BB962C8B-B14F-4D97-AF65-F5344CB8AC3E}">
        <p14:creationId xmlns:p14="http://schemas.microsoft.com/office/powerpoint/2010/main" val="408087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871788"/>
            <a:ext cx="9734550" cy="1003305"/>
          </a:xfrm>
          <a:solidFill>
            <a:srgbClr val="FFFFFF"/>
          </a:solidFill>
        </p:spPr>
        <p:txBody>
          <a:bodyPr anchor="b">
            <a:normAutofit/>
          </a:bodyPr>
          <a:lstStyle>
            <a:lvl1pPr algn="r">
              <a:defRPr sz="5400" b="1" i="0">
                <a:latin typeface="HELVETICA NEUE THIN" panose="020B0403020202020204" pitchFamily="34" charset="0"/>
                <a:ea typeface="HELVETICA NEUE THIN" panose="020B0403020202020204" pitchFamily="34" charset="0"/>
              </a:defRPr>
            </a:lvl1pPr>
          </a:lstStyle>
          <a:p>
            <a:r>
              <a:rPr lang="en-US" dirty="0"/>
              <a:t>Presentation Title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2457449" y="3875093"/>
            <a:ext cx="8658225"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p>
        </p:txBody>
      </p:sp>
      <p:sp>
        <p:nvSpPr>
          <p:cNvPr id="5" name="Text Placeholder 2">
            <a:extLst>
              <a:ext uri="{FF2B5EF4-FFF2-40B4-BE49-F238E27FC236}">
                <a16:creationId xmlns:a16="http://schemas.microsoft.com/office/drawing/2014/main" id="{46411C56-CFA5-81E8-4A9C-5A2E2BB1086E}"/>
              </a:ext>
            </a:extLst>
          </p:cNvPr>
          <p:cNvSpPr>
            <a:spLocks noGrp="1"/>
          </p:cNvSpPr>
          <p:nvPr>
            <p:ph type="body" idx="10" hasCustomPrompt="1"/>
          </p:nvPr>
        </p:nvSpPr>
        <p:spPr>
          <a:xfrm>
            <a:off x="823912" y="5149840"/>
            <a:ext cx="10515600" cy="962025"/>
          </a:xfrm>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err="1"/>
              <a:t>withoutthe</a:t>
            </a:r>
            <a:r>
              <a:rPr lang="en-US" dirty="0"/>
              <a:t> written permission of the</a:t>
            </a:r>
            <a:br>
              <a:rPr lang="en-US" dirty="0"/>
            </a:br>
            <a:r>
              <a:rPr lang="en-US" dirty="0"/>
              <a:t>Institute for Safety in Powerline Construction</a:t>
            </a:r>
          </a:p>
        </p:txBody>
      </p:sp>
      <p:sp>
        <p:nvSpPr>
          <p:cNvPr id="6" name="Text Placeholder 2">
            <a:extLst>
              <a:ext uri="{FF2B5EF4-FFF2-40B4-BE49-F238E27FC236}">
                <a16:creationId xmlns:a16="http://schemas.microsoft.com/office/drawing/2014/main" id="{30CA8254-ABA5-660C-48A1-71D3D6CCEA13}"/>
              </a:ext>
            </a:extLst>
          </p:cNvPr>
          <p:cNvSpPr>
            <a:spLocks noGrp="1"/>
          </p:cNvSpPr>
          <p:nvPr>
            <p:ph type="body" idx="11" hasCustomPrompt="1"/>
          </p:nvPr>
        </p:nvSpPr>
        <p:spPr>
          <a:xfrm>
            <a:off x="11115675" y="3875093"/>
            <a:ext cx="1076324" cy="482595"/>
          </a:xfrm>
          <a:noFill/>
        </p:spPr>
        <p:txBody>
          <a:bodyPr anchor="ctr">
            <a:normAutofit/>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ISPC</a:t>
            </a:r>
          </a:p>
        </p:txBody>
      </p:sp>
    </p:spTree>
    <p:extLst>
      <p:ext uri="{BB962C8B-B14F-4D97-AF65-F5344CB8AC3E}">
        <p14:creationId xmlns:p14="http://schemas.microsoft.com/office/powerpoint/2010/main" val="121661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EF9D-FE7C-B8C1-8D12-CC867C0A8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25244B-382E-9EBE-0A58-682B0875D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13F2AC-2C89-C318-3FE1-0B093FA58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04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0A10-745A-110B-23FA-1B4FC3740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A34E5-41A8-9B99-9251-E0AF597D0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65EDA5-C419-8A12-D340-EDA8FBA54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886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amp; Contact Inf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771774"/>
            <a:ext cx="9734550" cy="1103319"/>
          </a:xfrm>
          <a:solidFill>
            <a:srgbClr val="FFFFFF"/>
          </a:solidFill>
        </p:spPr>
        <p:txBody>
          <a:bodyPr anchor="ctr">
            <a:normAutofit/>
          </a:bodyPr>
          <a:lstStyle>
            <a:lvl1pPr algn="r">
              <a:defRPr sz="6600" b="1" i="0">
                <a:latin typeface="HELVETICA NEUE THIN" panose="020B0403020202020204" pitchFamily="34" charset="0"/>
                <a:ea typeface="HELVETICA NEUE THIN" panose="020B0403020202020204" pitchFamily="34" charset="0"/>
              </a:defRPr>
            </a:lvl1pPr>
          </a:lstStyle>
          <a:p>
            <a:r>
              <a:rPr lang="en-US" dirty="0"/>
              <a:t>Thank You</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8501059" y="3976698"/>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8" name="Text Placeholder 2">
            <a:extLst>
              <a:ext uri="{FF2B5EF4-FFF2-40B4-BE49-F238E27FC236}">
                <a16:creationId xmlns:a16="http://schemas.microsoft.com/office/drawing/2014/main" id="{AD7912FB-6BA9-6A50-F64B-0FF0A945D3E3}"/>
              </a:ext>
            </a:extLst>
          </p:cNvPr>
          <p:cNvSpPr>
            <a:spLocks noGrp="1"/>
          </p:cNvSpPr>
          <p:nvPr>
            <p:ph type="body" idx="10" hasCustomPrompt="1"/>
          </p:nvPr>
        </p:nvSpPr>
        <p:spPr>
          <a:xfrm>
            <a:off x="8501059" y="4549000"/>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a:t>
            </a:r>
          </a:p>
        </p:txBody>
      </p:sp>
      <p:sp>
        <p:nvSpPr>
          <p:cNvPr id="9" name="Text Placeholder 2">
            <a:extLst>
              <a:ext uri="{FF2B5EF4-FFF2-40B4-BE49-F238E27FC236}">
                <a16:creationId xmlns:a16="http://schemas.microsoft.com/office/drawing/2014/main" id="{86129DDB-D101-09D0-435F-421B980F4B0C}"/>
              </a:ext>
            </a:extLst>
          </p:cNvPr>
          <p:cNvSpPr>
            <a:spLocks noGrp="1"/>
          </p:cNvSpPr>
          <p:nvPr>
            <p:ph type="body" idx="11" hasCustomPrompt="1"/>
          </p:nvPr>
        </p:nvSpPr>
        <p:spPr>
          <a:xfrm>
            <a:off x="8501059" y="5121302"/>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Phone</a:t>
            </a:r>
          </a:p>
        </p:txBody>
      </p:sp>
    </p:spTree>
    <p:extLst>
      <p:ext uri="{BB962C8B-B14F-4D97-AF65-F5344CB8AC3E}">
        <p14:creationId xmlns:p14="http://schemas.microsoft.com/office/powerpoint/2010/main" val="37954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07A7-3046-72CE-219C-8D5B5C362E1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1CD4AD7-0C35-F405-34D1-DA6836FB2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389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B8DD-5CF0-D8BB-3808-6532E6FC0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39BB0-F901-2F14-34EF-B41E9B1A1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75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335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57D7-1370-F636-CD5B-9326561EA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FB826-0E74-A079-1023-D39BC4BC9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881CD-279F-0F97-828F-9FC3644BC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2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D61E-F2CE-2C02-4267-6E6CA9389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47D79-7888-9ACF-3C16-AE7F23EAB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694B3-C36B-93D1-9081-6D823F228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3F9DC-0F12-A91E-465E-881FCB9C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4FD5E-6877-779E-3B96-C91F18DA0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03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DB91-588D-249F-7861-438DD35787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10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3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8000" b="-10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02B4D-98AE-D499-8511-2953C00DD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DEF2DB-AF6A-C575-79C1-199D617C29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61F5DD0A-E855-BE7D-A869-1551CF9930B1}"/>
              </a:ext>
            </a:extLst>
          </p:cNvPr>
          <p:cNvPicPr>
            <a:picLocks noChangeAspect="1"/>
          </p:cNvPicPr>
          <p:nvPr userDrawn="1"/>
        </p:nvPicPr>
        <p:blipFill>
          <a:blip r:embed="rId14"/>
          <a:stretch>
            <a:fillRect/>
          </a:stretch>
        </p:blipFill>
        <p:spPr>
          <a:xfrm>
            <a:off x="10396143" y="6492875"/>
            <a:ext cx="957657" cy="302418"/>
          </a:xfrm>
          <a:prstGeom prst="rect">
            <a:avLst/>
          </a:prstGeom>
        </p:spPr>
      </p:pic>
      <p:sp>
        <p:nvSpPr>
          <p:cNvPr id="7" name="Date Placeholder 3">
            <a:extLst>
              <a:ext uri="{FF2B5EF4-FFF2-40B4-BE49-F238E27FC236}">
                <a16:creationId xmlns:a16="http://schemas.microsoft.com/office/drawing/2014/main" id="{E84378DA-A651-0DC6-0560-6B9FB37093AE}"/>
              </a:ext>
            </a:extLst>
          </p:cNvPr>
          <p:cNvSpPr txBox="1">
            <a:spLocks/>
          </p:cNvSpPr>
          <p:nvPr userDrawn="1"/>
        </p:nvSpPr>
        <p:spPr>
          <a:xfrm>
            <a:off x="838200" y="6498686"/>
            <a:ext cx="2743200" cy="365125"/>
          </a:xfrm>
          <a:prstGeom prst="rect">
            <a:avLst/>
          </a:prstGeom>
        </p:spPr>
        <p:txBody>
          <a:bodyPr/>
          <a:lstStyle>
            <a:defPPr>
              <a:defRPr lang="en-US"/>
            </a:defPPr>
            <a:lvl1pPr marL="0" algn="l" defTabSz="914400" rtl="0" eaLnBrk="1" latinLnBrk="0" hangingPunct="1">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 ISPC 2022</a:t>
            </a:r>
          </a:p>
        </p:txBody>
      </p:sp>
    </p:spTree>
    <p:extLst>
      <p:ext uri="{BB962C8B-B14F-4D97-AF65-F5344CB8AC3E}">
        <p14:creationId xmlns:p14="http://schemas.microsoft.com/office/powerpoint/2010/main" val="125777024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Helvetica Neue Light" panose="020004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owan Old Style Roman"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kern="1200">
          <a:solidFill>
            <a:schemeClr val="tx1"/>
          </a:solidFill>
          <a:latin typeface="Iowan Old Style Roman"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kern="1200">
          <a:solidFill>
            <a:schemeClr val="tx1"/>
          </a:solidFill>
          <a:latin typeface="Iowan Old Style Roman"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kern="1200">
          <a:solidFill>
            <a:schemeClr val="tx1"/>
          </a:solidFill>
          <a:latin typeface="Iowan Old Style Roman"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kern="1200">
          <a:solidFill>
            <a:schemeClr val="tx1"/>
          </a:solidFill>
          <a:latin typeface="Iowan Old Style Roman"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0B63-4DBA-9485-09AC-C76BD760C5CD}"/>
              </a:ext>
            </a:extLst>
          </p:cNvPr>
          <p:cNvSpPr>
            <a:spLocks noGrp="1"/>
          </p:cNvSpPr>
          <p:nvPr>
            <p:ph type="title"/>
          </p:nvPr>
        </p:nvSpPr>
        <p:spPr/>
        <p:txBody>
          <a:bodyPr/>
          <a:lstStyle/>
          <a:p>
            <a:r>
              <a:rPr lang="en-US" dirty="0"/>
              <a:t>Digger Derrick Operator Training</a:t>
            </a:r>
          </a:p>
        </p:txBody>
      </p:sp>
      <p:sp>
        <p:nvSpPr>
          <p:cNvPr id="3" name="Text Placeholder 2">
            <a:extLst>
              <a:ext uri="{FF2B5EF4-FFF2-40B4-BE49-F238E27FC236}">
                <a16:creationId xmlns:a16="http://schemas.microsoft.com/office/drawing/2014/main" id="{D5CAF684-B71D-385E-331B-DCF9BB083AB1}"/>
              </a:ext>
            </a:extLst>
          </p:cNvPr>
          <p:cNvSpPr>
            <a:spLocks noGrp="1"/>
          </p:cNvSpPr>
          <p:nvPr>
            <p:ph type="body" idx="1"/>
          </p:nvPr>
        </p:nvSpPr>
        <p:spPr/>
        <p:txBody>
          <a:bodyPr/>
          <a:lstStyle/>
          <a:p>
            <a:r>
              <a:rPr lang="en-US" dirty="0"/>
              <a:t>The Institute for Safety in Powerline Construction </a:t>
            </a:r>
          </a:p>
        </p:txBody>
      </p:sp>
      <p:sp>
        <p:nvSpPr>
          <p:cNvPr id="5" name="Text Placeholder 4">
            <a:extLst>
              <a:ext uri="{FF2B5EF4-FFF2-40B4-BE49-F238E27FC236}">
                <a16:creationId xmlns:a16="http://schemas.microsoft.com/office/drawing/2014/main" id="{D47F767B-3466-C36B-5F50-C27F897B607A}"/>
              </a:ext>
            </a:extLst>
          </p:cNvPr>
          <p:cNvSpPr>
            <a:spLocks noGrp="1"/>
          </p:cNvSpPr>
          <p:nvPr>
            <p:ph type="body" idx="11"/>
          </p:nvPr>
        </p:nvSpPr>
        <p:spPr/>
        <p:txBody>
          <a:bodyPr/>
          <a:lstStyle/>
          <a:p>
            <a:r>
              <a:rPr lang="en-US" dirty="0"/>
              <a:t> </a:t>
            </a:r>
          </a:p>
        </p:txBody>
      </p:sp>
      <p:sp>
        <p:nvSpPr>
          <p:cNvPr id="6" name="Text Placeholder 2">
            <a:extLst>
              <a:ext uri="{FF2B5EF4-FFF2-40B4-BE49-F238E27FC236}">
                <a16:creationId xmlns:a16="http://schemas.microsoft.com/office/drawing/2014/main" id="{906F3454-8EFD-A022-2D1D-544D41AFB38B}"/>
              </a:ext>
            </a:extLst>
          </p:cNvPr>
          <p:cNvSpPr>
            <a:spLocks noGrp="1"/>
          </p:cNvSpPr>
          <p:nvPr>
            <p:ph type="body" idx="10"/>
          </p:nvPr>
        </p:nvSpPr>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a:t>without the written permission of the</a:t>
            </a:r>
            <a:br>
              <a:rPr lang="en-US" dirty="0"/>
            </a:br>
            <a:r>
              <a:rPr lang="en-US" dirty="0"/>
              <a:t>Institute for Safety in Powerline Construction</a:t>
            </a:r>
          </a:p>
        </p:txBody>
      </p:sp>
    </p:spTree>
    <p:extLst>
      <p:ext uri="{BB962C8B-B14F-4D97-AF65-F5344CB8AC3E}">
        <p14:creationId xmlns:p14="http://schemas.microsoft.com/office/powerpoint/2010/main" val="299342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457201" y="412454"/>
            <a:ext cx="2381250" cy="2101850"/>
          </a:xfrm>
        </p:spPr>
        <p:txBody>
          <a:bodyPr>
            <a:normAutofit/>
          </a:bodyPr>
          <a:lstStyle/>
          <a:p>
            <a:r>
              <a:rPr lang="en-US" sz="3200" dirty="0"/>
              <a:t>Parts of the Digger Derrick</a:t>
            </a:r>
          </a:p>
        </p:txBody>
      </p:sp>
      <p:sp>
        <p:nvSpPr>
          <p:cNvPr id="21" name="Rectangle 2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3157538" y="412454"/>
            <a:ext cx="3243262" cy="2101850"/>
          </a:xfrm>
        </p:spPr>
        <p:txBody>
          <a:bodyPr anchor="ctr">
            <a:normAutofit/>
          </a:bodyPr>
          <a:lstStyle/>
          <a:p>
            <a:pPr marL="0" indent="0">
              <a:buNone/>
            </a:pPr>
            <a:r>
              <a:rPr lang="en-US" dirty="0"/>
              <a:t>Upper Boom</a:t>
            </a: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1A1E558D-7180-3420-613F-F718D578CDD9}"/>
              </a:ext>
            </a:extLst>
          </p:cNvPr>
          <p:cNvPicPr/>
          <p:nvPr/>
        </p:nvPicPr>
        <p:blipFill rotWithShape="1">
          <a:blip r:embed="rId4"/>
          <a:srcRect l="6606" r="31532" b="2"/>
          <a:stretch/>
        </p:blipFill>
        <p:spPr>
          <a:xfrm>
            <a:off x="6591299" y="1"/>
            <a:ext cx="5600701" cy="6857999"/>
          </a:xfrm>
          <a:prstGeom prst="rect">
            <a:avLst/>
          </a:prstGeom>
        </p:spPr>
      </p:pic>
      <p:cxnSp>
        <p:nvCxnSpPr>
          <p:cNvPr id="18" name="Straight Arrow Connector 17">
            <a:extLst>
              <a:ext uri="{FF2B5EF4-FFF2-40B4-BE49-F238E27FC236}">
                <a16:creationId xmlns:a16="http://schemas.microsoft.com/office/drawing/2014/main" id="{351DABA7-07F3-72C3-B4E5-0D0522049517}"/>
              </a:ext>
            </a:extLst>
          </p:cNvPr>
          <p:cNvCxnSpPr>
            <a:cxnSpLocks/>
          </p:cNvCxnSpPr>
          <p:nvPr/>
        </p:nvCxnSpPr>
        <p:spPr>
          <a:xfrm flipH="1">
            <a:off x="1262743" y="1788742"/>
            <a:ext cx="3178628" cy="1346344"/>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9172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Pole Grabbers</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D18BF2-B574-7F7C-5CE2-D2D7E0ABDFF1}"/>
              </a:ext>
            </a:extLst>
          </p:cNvPr>
          <p:cNvPicPr/>
          <p:nvPr/>
        </p:nvPicPr>
        <p:blipFill>
          <a:blip r:embed="rId3"/>
          <a:stretch/>
        </p:blipFill>
        <p:spPr>
          <a:xfrm>
            <a:off x="1823050" y="2091095"/>
            <a:ext cx="2786597" cy="4462103"/>
          </a:xfrm>
          <a:prstGeom prst="rect">
            <a:avLst/>
          </a:prstGeom>
        </p:spPr>
      </p:pic>
      <p:pic>
        <p:nvPicPr>
          <p:cNvPr id="4" name="Picture 3">
            <a:extLst>
              <a:ext uri="{FF2B5EF4-FFF2-40B4-BE49-F238E27FC236}">
                <a16:creationId xmlns:a16="http://schemas.microsoft.com/office/drawing/2014/main" id="{FE5502AD-BD96-420E-0009-0DFC1C108ED7}"/>
              </a:ext>
            </a:extLst>
          </p:cNvPr>
          <p:cNvPicPr/>
          <p:nvPr/>
        </p:nvPicPr>
        <p:blipFill rotWithShape="1">
          <a:blip r:embed="rId4"/>
          <a:srcRect t="19598"/>
          <a:stretch/>
        </p:blipFill>
        <p:spPr>
          <a:xfrm>
            <a:off x="5410200" y="2535175"/>
            <a:ext cx="6232744" cy="3824127"/>
          </a:xfrm>
          <a:prstGeom prst="rect">
            <a:avLst/>
          </a:prstGeom>
        </p:spPr>
      </p:pic>
      <p:cxnSp>
        <p:nvCxnSpPr>
          <p:cNvPr id="20" name="Straight Arrow Connector 19">
            <a:extLst>
              <a:ext uri="{FF2B5EF4-FFF2-40B4-BE49-F238E27FC236}">
                <a16:creationId xmlns:a16="http://schemas.microsoft.com/office/drawing/2014/main" id="{AF7A3DB0-67E9-357D-FE5C-A98497828EB1}"/>
              </a:ext>
            </a:extLst>
          </p:cNvPr>
          <p:cNvCxnSpPr>
            <a:cxnSpLocks/>
          </p:cNvCxnSpPr>
          <p:nvPr/>
        </p:nvCxnSpPr>
        <p:spPr>
          <a:xfrm flipH="1">
            <a:off x="6902838" y="1311351"/>
            <a:ext cx="1448682" cy="1223824"/>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4274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Digger Hanger Bracket</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cxnSp>
        <p:nvCxnSpPr>
          <p:cNvPr id="20" name="Straight Arrow Connector 19">
            <a:extLst>
              <a:ext uri="{FF2B5EF4-FFF2-40B4-BE49-F238E27FC236}">
                <a16:creationId xmlns:a16="http://schemas.microsoft.com/office/drawing/2014/main" id="{AF7A3DB0-67E9-357D-FE5C-A98497828EB1}"/>
              </a:ext>
            </a:extLst>
          </p:cNvPr>
          <p:cNvCxnSpPr>
            <a:cxnSpLocks/>
          </p:cNvCxnSpPr>
          <p:nvPr/>
        </p:nvCxnSpPr>
        <p:spPr>
          <a:xfrm flipH="1">
            <a:off x="7310993" y="1310640"/>
            <a:ext cx="1589167" cy="1500321"/>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Picture 10">
            <a:extLst>
              <a:ext uri="{FF2B5EF4-FFF2-40B4-BE49-F238E27FC236}">
                <a16:creationId xmlns:a16="http://schemas.microsoft.com/office/drawing/2014/main" id="{58688EB4-C93E-ED76-F57E-6D43A44D57C9}"/>
              </a:ext>
            </a:extLst>
          </p:cNvPr>
          <p:cNvPicPr/>
          <p:nvPr/>
        </p:nvPicPr>
        <p:blipFill>
          <a:blip r:embed="rId4"/>
          <a:stretch/>
        </p:blipFill>
        <p:spPr>
          <a:xfrm>
            <a:off x="1706880" y="2182753"/>
            <a:ext cx="2987040" cy="4269672"/>
          </a:xfrm>
          <a:prstGeom prst="rect">
            <a:avLst/>
          </a:prstGeom>
          <a:ln>
            <a:noFill/>
          </a:ln>
        </p:spPr>
      </p:pic>
    </p:spTree>
    <p:extLst>
      <p:ext uri="{BB962C8B-B14F-4D97-AF65-F5344CB8AC3E}">
        <p14:creationId xmlns:p14="http://schemas.microsoft.com/office/powerpoint/2010/main" val="349785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ea typeface="Helvetica Neue" panose="02000503000000020004" pitchFamily="2" charset="0"/>
                <a:cs typeface="Helvetica Neue" panose="02000503000000020004" pitchFamily="2" charset="0"/>
              </a:rPr>
              <a:t>Lower Boom</a:t>
            </a:r>
          </a:p>
        </p:txBody>
      </p:sp>
      <p:sp>
        <p:nvSpPr>
          <p:cNvPr id="32"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9058" y="2540189"/>
            <a:ext cx="5431536" cy="3308051"/>
          </a:xfrm>
          <a:prstGeom prst="rect">
            <a:avLst/>
          </a:prstGeom>
        </p:spPr>
      </p:pic>
      <p:pic>
        <p:nvPicPr>
          <p:cNvPr id="12" name="Picture 11">
            <a:extLst>
              <a:ext uri="{FF2B5EF4-FFF2-40B4-BE49-F238E27FC236}">
                <a16:creationId xmlns:a16="http://schemas.microsoft.com/office/drawing/2014/main" id="{1897047F-24C2-4058-1314-2C636B76D005}"/>
              </a:ext>
            </a:extLst>
          </p:cNvPr>
          <p:cNvPicPr/>
          <p:nvPr/>
        </p:nvPicPr>
        <p:blipFill>
          <a:blip r:embed="rId4"/>
          <a:stretch/>
        </p:blipFill>
        <p:spPr>
          <a:xfrm>
            <a:off x="6211408" y="2519004"/>
            <a:ext cx="5431536" cy="3340394"/>
          </a:xfrm>
          <a:prstGeom prst="rect">
            <a:avLst/>
          </a:prstGeom>
        </p:spPr>
      </p:pic>
      <p:cxnSp>
        <p:nvCxnSpPr>
          <p:cNvPr id="16" name="Straight Arrow Connector 15">
            <a:extLst>
              <a:ext uri="{FF2B5EF4-FFF2-40B4-BE49-F238E27FC236}">
                <a16:creationId xmlns:a16="http://schemas.microsoft.com/office/drawing/2014/main" id="{807ECBF1-EFFA-E0E2-5559-361A9093DD30}"/>
              </a:ext>
            </a:extLst>
          </p:cNvPr>
          <p:cNvCxnSpPr>
            <a:cxnSpLocks/>
          </p:cNvCxnSpPr>
          <p:nvPr/>
        </p:nvCxnSpPr>
        <p:spPr>
          <a:xfrm flipH="1">
            <a:off x="2743200" y="1341555"/>
            <a:ext cx="4754880" cy="165825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60686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457201" y="412454"/>
            <a:ext cx="2381250" cy="2101850"/>
          </a:xfrm>
        </p:spPr>
        <p:txBody>
          <a:bodyPr>
            <a:normAutofit/>
          </a:bodyPr>
          <a:lstStyle/>
          <a:p>
            <a:r>
              <a:rPr lang="en-US" sz="3200" dirty="0"/>
              <a:t>Parts of the Digger Derrick</a:t>
            </a:r>
          </a:p>
        </p:txBody>
      </p:sp>
      <p:sp>
        <p:nvSpPr>
          <p:cNvPr id="21" name="Rectangle 2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3157538" y="412454"/>
            <a:ext cx="3243262" cy="2101850"/>
          </a:xfrm>
        </p:spPr>
        <p:txBody>
          <a:bodyPr anchor="ctr">
            <a:normAutofit/>
          </a:bodyPr>
          <a:lstStyle/>
          <a:p>
            <a:pPr marL="0" indent="0">
              <a:buNone/>
            </a:pPr>
            <a:r>
              <a:rPr lang="en-US" dirty="0"/>
              <a:t>Boom Angle Indicator</a:t>
            </a: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1A1E558D-7180-3420-613F-F718D578CDD9}"/>
              </a:ext>
            </a:extLst>
          </p:cNvPr>
          <p:cNvPicPr/>
          <p:nvPr/>
        </p:nvPicPr>
        <p:blipFill rotWithShape="1">
          <a:blip r:embed="rId4"/>
          <a:srcRect l="17560" r="17560"/>
          <a:stretch/>
        </p:blipFill>
        <p:spPr>
          <a:xfrm>
            <a:off x="6591299" y="1"/>
            <a:ext cx="5600701" cy="6857999"/>
          </a:xfrm>
          <a:prstGeom prst="rect">
            <a:avLst/>
          </a:prstGeom>
        </p:spPr>
      </p:pic>
      <p:cxnSp>
        <p:nvCxnSpPr>
          <p:cNvPr id="18" name="Straight Arrow Connector 17">
            <a:extLst>
              <a:ext uri="{FF2B5EF4-FFF2-40B4-BE49-F238E27FC236}">
                <a16:creationId xmlns:a16="http://schemas.microsoft.com/office/drawing/2014/main" id="{351DABA7-07F3-72C3-B4E5-0D0522049517}"/>
              </a:ext>
            </a:extLst>
          </p:cNvPr>
          <p:cNvCxnSpPr>
            <a:cxnSpLocks/>
          </p:cNvCxnSpPr>
          <p:nvPr/>
        </p:nvCxnSpPr>
        <p:spPr>
          <a:xfrm flipH="1">
            <a:off x="4043190" y="1883884"/>
            <a:ext cx="385591" cy="261099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65588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457201" y="412454"/>
            <a:ext cx="2381250" cy="2101850"/>
          </a:xfrm>
        </p:spPr>
        <p:txBody>
          <a:bodyPr>
            <a:normAutofit/>
          </a:bodyPr>
          <a:lstStyle/>
          <a:p>
            <a:r>
              <a:rPr lang="en-US" sz="3200" dirty="0"/>
              <a:t>Parts of the Digger Derrick</a:t>
            </a:r>
          </a:p>
        </p:txBody>
      </p:sp>
      <p:sp>
        <p:nvSpPr>
          <p:cNvPr id="21" name="Rectangle 2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3157538" y="412454"/>
            <a:ext cx="3243262" cy="2101850"/>
          </a:xfrm>
        </p:spPr>
        <p:txBody>
          <a:bodyPr anchor="ctr">
            <a:normAutofit/>
          </a:bodyPr>
          <a:lstStyle/>
          <a:p>
            <a:pPr marL="0" indent="0">
              <a:buNone/>
            </a:pPr>
            <a:r>
              <a:rPr lang="en-US" dirty="0"/>
              <a:t>Turntable Pedestal Assembly</a:t>
            </a: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20" y="2959630"/>
            <a:ext cx="6400781" cy="3898370"/>
          </a:xfrm>
          <a:prstGeom prst="rect">
            <a:avLst/>
          </a:prstGeom>
        </p:spPr>
      </p:pic>
      <p:cxnSp>
        <p:nvCxnSpPr>
          <p:cNvPr id="18" name="Straight Arrow Connector 17">
            <a:extLst>
              <a:ext uri="{FF2B5EF4-FFF2-40B4-BE49-F238E27FC236}">
                <a16:creationId xmlns:a16="http://schemas.microsoft.com/office/drawing/2014/main" id="{351DABA7-07F3-72C3-B4E5-0D0522049517}"/>
              </a:ext>
            </a:extLst>
          </p:cNvPr>
          <p:cNvCxnSpPr>
            <a:cxnSpLocks/>
          </p:cNvCxnSpPr>
          <p:nvPr/>
        </p:nvCxnSpPr>
        <p:spPr>
          <a:xfrm flipH="1">
            <a:off x="4557010" y="1588957"/>
            <a:ext cx="524656" cy="3087974"/>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379F2F95-14EF-6CE7-71AE-B20018EFBB94}"/>
              </a:ext>
            </a:extLst>
          </p:cNvPr>
          <p:cNvPicPr/>
          <p:nvPr/>
        </p:nvPicPr>
        <p:blipFill rotWithShape="1">
          <a:blip r:embed="rId4"/>
          <a:srcRect l="5136" r="4312"/>
          <a:stretch/>
        </p:blipFill>
        <p:spPr>
          <a:xfrm>
            <a:off x="6540688" y="0"/>
            <a:ext cx="5651292" cy="6858000"/>
          </a:xfrm>
          <a:prstGeom prst="rect">
            <a:avLst/>
          </a:prstGeom>
          <a:ln>
            <a:noFill/>
          </a:ln>
        </p:spPr>
      </p:pic>
    </p:spTree>
    <p:extLst>
      <p:ext uri="{BB962C8B-B14F-4D97-AF65-F5344CB8AC3E}">
        <p14:creationId xmlns:p14="http://schemas.microsoft.com/office/powerpoint/2010/main" val="192901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Winch</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cxnSp>
        <p:nvCxnSpPr>
          <p:cNvPr id="20" name="Straight Arrow Connector 19">
            <a:extLst>
              <a:ext uri="{FF2B5EF4-FFF2-40B4-BE49-F238E27FC236}">
                <a16:creationId xmlns:a16="http://schemas.microsoft.com/office/drawing/2014/main" id="{AF7A3DB0-67E9-357D-FE5C-A98497828EB1}"/>
              </a:ext>
            </a:extLst>
          </p:cNvPr>
          <p:cNvCxnSpPr>
            <a:cxnSpLocks/>
          </p:cNvCxnSpPr>
          <p:nvPr/>
        </p:nvCxnSpPr>
        <p:spPr>
          <a:xfrm>
            <a:off x="7165298" y="1289154"/>
            <a:ext cx="3013023" cy="2983043"/>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Picture 10">
            <a:extLst>
              <a:ext uri="{FF2B5EF4-FFF2-40B4-BE49-F238E27FC236}">
                <a16:creationId xmlns:a16="http://schemas.microsoft.com/office/drawing/2014/main" id="{58688EB4-C93E-ED76-F57E-6D43A44D57C9}"/>
              </a:ext>
            </a:extLst>
          </p:cNvPr>
          <p:cNvPicPr/>
          <p:nvPr/>
        </p:nvPicPr>
        <p:blipFill rotWithShape="1">
          <a:blip r:embed="rId4"/>
          <a:srcRect l="59881" t="35338" r="1283" b="24716"/>
          <a:stretch/>
        </p:blipFill>
        <p:spPr>
          <a:xfrm>
            <a:off x="2013679" y="2751188"/>
            <a:ext cx="2940071" cy="3042017"/>
          </a:xfrm>
          <a:prstGeom prst="rect">
            <a:avLst/>
          </a:prstGeom>
          <a:ln>
            <a:noFill/>
          </a:ln>
        </p:spPr>
      </p:pic>
    </p:spTree>
    <p:extLst>
      <p:ext uri="{BB962C8B-B14F-4D97-AF65-F5344CB8AC3E}">
        <p14:creationId xmlns:p14="http://schemas.microsoft.com/office/powerpoint/2010/main" val="2630033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Outrigger Controls</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cxnSp>
        <p:nvCxnSpPr>
          <p:cNvPr id="20" name="Straight Arrow Connector 19">
            <a:extLst>
              <a:ext uri="{FF2B5EF4-FFF2-40B4-BE49-F238E27FC236}">
                <a16:creationId xmlns:a16="http://schemas.microsoft.com/office/drawing/2014/main" id="{AF7A3DB0-67E9-357D-FE5C-A98497828EB1}"/>
              </a:ext>
            </a:extLst>
          </p:cNvPr>
          <p:cNvCxnSpPr>
            <a:cxnSpLocks/>
          </p:cNvCxnSpPr>
          <p:nvPr/>
        </p:nvCxnSpPr>
        <p:spPr>
          <a:xfrm flipH="1">
            <a:off x="8724275" y="1418327"/>
            <a:ext cx="134912" cy="3561723"/>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B589F239-A76F-B479-F818-8E38363CB2A0}"/>
              </a:ext>
            </a:extLst>
          </p:cNvPr>
          <p:cNvCxnSpPr>
            <a:cxnSpLocks/>
          </p:cNvCxnSpPr>
          <p:nvPr/>
        </p:nvCxnSpPr>
        <p:spPr>
          <a:xfrm>
            <a:off x="8859187" y="1418327"/>
            <a:ext cx="1603947" cy="3561723"/>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6" name="Picture 15">
            <a:extLst>
              <a:ext uri="{FF2B5EF4-FFF2-40B4-BE49-F238E27FC236}">
                <a16:creationId xmlns:a16="http://schemas.microsoft.com/office/drawing/2014/main" id="{336A5121-E0B0-FF70-B857-0490B0A5D1DD}"/>
              </a:ext>
            </a:extLst>
          </p:cNvPr>
          <p:cNvPicPr/>
          <p:nvPr/>
        </p:nvPicPr>
        <p:blipFill>
          <a:blip r:embed="rId4"/>
          <a:stretch/>
        </p:blipFill>
        <p:spPr>
          <a:xfrm>
            <a:off x="1723895" y="2398086"/>
            <a:ext cx="2412566" cy="1652649"/>
          </a:xfrm>
          <a:prstGeom prst="rect">
            <a:avLst/>
          </a:prstGeom>
          <a:ln>
            <a:noFill/>
          </a:ln>
        </p:spPr>
      </p:pic>
      <p:pic>
        <p:nvPicPr>
          <p:cNvPr id="17" name="Picture 16">
            <a:extLst>
              <a:ext uri="{FF2B5EF4-FFF2-40B4-BE49-F238E27FC236}">
                <a16:creationId xmlns:a16="http://schemas.microsoft.com/office/drawing/2014/main" id="{94959174-E8CE-C0E7-A769-BDC05E36F87B}"/>
              </a:ext>
            </a:extLst>
          </p:cNvPr>
          <p:cNvPicPr/>
          <p:nvPr/>
        </p:nvPicPr>
        <p:blipFill rotWithShape="1">
          <a:blip r:embed="rId5"/>
          <a:srcRect l="18830" t="11146" r="14658" b="16299"/>
          <a:stretch/>
        </p:blipFill>
        <p:spPr>
          <a:xfrm>
            <a:off x="1723895" y="4088568"/>
            <a:ext cx="2412566" cy="1974579"/>
          </a:xfrm>
          <a:prstGeom prst="rect">
            <a:avLst/>
          </a:prstGeom>
          <a:ln>
            <a:noFill/>
          </a:ln>
        </p:spPr>
      </p:pic>
    </p:spTree>
    <p:extLst>
      <p:ext uri="{BB962C8B-B14F-4D97-AF65-F5344CB8AC3E}">
        <p14:creationId xmlns:p14="http://schemas.microsoft.com/office/powerpoint/2010/main" val="401495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Outriggers</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cxnSp>
        <p:nvCxnSpPr>
          <p:cNvPr id="20" name="Straight Arrow Connector 19">
            <a:extLst>
              <a:ext uri="{FF2B5EF4-FFF2-40B4-BE49-F238E27FC236}">
                <a16:creationId xmlns:a16="http://schemas.microsoft.com/office/drawing/2014/main" id="{AF7A3DB0-67E9-357D-FE5C-A98497828EB1}"/>
              </a:ext>
            </a:extLst>
          </p:cNvPr>
          <p:cNvCxnSpPr>
            <a:cxnSpLocks/>
          </p:cNvCxnSpPr>
          <p:nvPr/>
        </p:nvCxnSpPr>
        <p:spPr>
          <a:xfrm>
            <a:off x="7689560" y="1329791"/>
            <a:ext cx="717130" cy="419841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B589F239-A76F-B479-F818-8E38363CB2A0}"/>
              </a:ext>
            </a:extLst>
          </p:cNvPr>
          <p:cNvCxnSpPr>
            <a:cxnSpLocks/>
          </p:cNvCxnSpPr>
          <p:nvPr/>
        </p:nvCxnSpPr>
        <p:spPr>
          <a:xfrm>
            <a:off x="7694487" y="1329791"/>
            <a:ext cx="2989651" cy="419841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 name="Picture 13">
            <a:extLst>
              <a:ext uri="{FF2B5EF4-FFF2-40B4-BE49-F238E27FC236}">
                <a16:creationId xmlns:a16="http://schemas.microsoft.com/office/drawing/2014/main" id="{BC14AFBB-73BA-D2B2-10E3-E047C1085228}"/>
              </a:ext>
            </a:extLst>
          </p:cNvPr>
          <p:cNvPicPr/>
          <p:nvPr/>
        </p:nvPicPr>
        <p:blipFill>
          <a:blip r:embed="rId4"/>
          <a:stretch/>
        </p:blipFill>
        <p:spPr>
          <a:xfrm>
            <a:off x="875766" y="3449898"/>
            <a:ext cx="5224461" cy="2166847"/>
          </a:xfrm>
          <a:prstGeom prst="rect">
            <a:avLst/>
          </a:prstGeom>
          <a:ln>
            <a:noFill/>
          </a:ln>
        </p:spPr>
      </p:pic>
    </p:spTree>
    <p:extLst>
      <p:ext uri="{BB962C8B-B14F-4D97-AF65-F5344CB8AC3E}">
        <p14:creationId xmlns:p14="http://schemas.microsoft.com/office/powerpoint/2010/main" val="1010789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8" name="outriggers2">
            <a:extLst>
              <a:ext uri="{FF2B5EF4-FFF2-40B4-BE49-F238E27FC236}">
                <a16:creationId xmlns:a16="http://schemas.microsoft.com/office/drawing/2014/main" id="{106A9BF4-2D36-8425-70F2-20B8C9295167}"/>
              </a:ext>
            </a:extLst>
          </p:cNvPr>
          <p:cNvPicPr/>
          <p:nvPr/>
        </p:nvPicPr>
        <p:blipFill rotWithShape="1">
          <a:blip r:embed="rId3">
            <a:alphaModFix amt="80000"/>
          </a:blip>
          <a:srcRect t="2724" r="1" b="14862"/>
          <a:stretch/>
        </p:blipFill>
        <p:spPr>
          <a:xfrm>
            <a:off x="179940" y="182880"/>
            <a:ext cx="5915025" cy="6499784"/>
          </a:xfrm>
          <a:prstGeom prst="rect">
            <a:avLst/>
          </a:prstGeom>
        </p:spPr>
      </p:pic>
      <p:pic>
        <p:nvPicPr>
          <p:cNvPr id="7" name="Pad">
            <a:extLst>
              <a:ext uri="{FF2B5EF4-FFF2-40B4-BE49-F238E27FC236}">
                <a16:creationId xmlns:a16="http://schemas.microsoft.com/office/drawing/2014/main" id="{3BADF39E-DE0A-50F0-825B-624CA8CEC8FE}"/>
              </a:ext>
            </a:extLst>
          </p:cNvPr>
          <p:cNvPicPr/>
          <p:nvPr/>
        </p:nvPicPr>
        <p:blipFill rotWithShape="1">
          <a:blip r:embed="rId4">
            <a:alphaModFix amt="80000"/>
          </a:blip>
          <a:srcRect l="12500" r="19247"/>
          <a:stretch/>
        </p:blipFill>
        <p:spPr>
          <a:xfrm>
            <a:off x="6096844" y="182880"/>
            <a:ext cx="5915025" cy="6499784"/>
          </a:xfrm>
          <a:prstGeom prst="rect">
            <a:avLst/>
          </a:prstGeom>
        </p:spPr>
      </p:pic>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1198181" y="1122363"/>
            <a:ext cx="9795637" cy="1668462"/>
          </a:xfrm>
        </p:spPr>
        <p:txBody>
          <a:bodyPr vert="horz" lIns="91440" tIns="45720" rIns="91440" bIns="45720" rtlCol="0" anchor="b">
            <a:normAutofit/>
          </a:bodyPr>
          <a:lstStyle/>
          <a:p>
            <a:pPr algn="ctr"/>
            <a:r>
              <a:rPr lang="en-US" kern="1200">
                <a:solidFill>
                  <a:schemeClr val="bg1"/>
                </a:solidFill>
                <a:latin typeface="Helvetica Neue Light" panose="02000403000000020004" pitchFamily="2" charset="0"/>
                <a:ea typeface="Helvetica Neue Light" panose="02000403000000020004" pitchFamily="2" charset="0"/>
              </a:rPr>
              <a:t>Outrigger Pads</a:t>
            </a:r>
          </a:p>
        </p:txBody>
      </p:sp>
    </p:spTree>
    <p:extLst>
      <p:ext uri="{BB962C8B-B14F-4D97-AF65-F5344CB8AC3E}">
        <p14:creationId xmlns:p14="http://schemas.microsoft.com/office/powerpoint/2010/main" val="198144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9109-F3DA-235D-E34C-4F65348CD8A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A6CBE58-9C9B-97EE-925D-33892EB6B431}"/>
              </a:ext>
            </a:extLst>
          </p:cNvPr>
          <p:cNvSpPr>
            <a:spLocks noGrp="1"/>
          </p:cNvSpPr>
          <p:nvPr>
            <p:ph idx="1"/>
          </p:nvPr>
        </p:nvSpPr>
        <p:spPr/>
        <p:txBody>
          <a:bodyPr>
            <a:normAutofit/>
          </a:bodyPr>
          <a:lstStyle/>
          <a:p>
            <a:pPr marL="0" indent="0">
              <a:buNone/>
            </a:pPr>
            <a:r>
              <a:rPr lang="en-US" sz="3200" dirty="0"/>
              <a:t>Upon completion of this lesson, the trainee will understand:</a:t>
            </a:r>
          </a:p>
          <a:p>
            <a:r>
              <a:rPr lang="en-US" dirty="0"/>
              <a:t>basic attention signage associated with a digger derrick</a:t>
            </a:r>
          </a:p>
          <a:p>
            <a:r>
              <a:rPr lang="en-US" dirty="0"/>
              <a:t>the basic parts of a digger derrick</a:t>
            </a:r>
          </a:p>
          <a:p>
            <a:r>
              <a:rPr lang="en-US" dirty="0"/>
              <a:t>daily maintenance requirements for working on a digger derrick</a:t>
            </a:r>
          </a:p>
          <a:p>
            <a:r>
              <a:rPr lang="en-US" dirty="0"/>
              <a:t>the hand signals associated with the proper operation of a digger derrick</a:t>
            </a:r>
          </a:p>
          <a:p>
            <a:r>
              <a:rPr lang="en-US" dirty="0"/>
              <a:t>some of the basic safety issues associated with a digger derrick</a:t>
            </a:r>
          </a:p>
        </p:txBody>
      </p:sp>
    </p:spTree>
    <p:extLst>
      <p:ext uri="{BB962C8B-B14F-4D97-AF65-F5344CB8AC3E}">
        <p14:creationId xmlns:p14="http://schemas.microsoft.com/office/powerpoint/2010/main" val="4184746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ea typeface="Helvetica Neue" panose="02000503000000020004" pitchFamily="2" charset="0"/>
                <a:cs typeface="Helvetica Neue" panose="02000503000000020004" pitchFamily="2" charset="0"/>
              </a:rPr>
              <a:t>Boom Lift Cylinder</a:t>
            </a:r>
          </a:p>
        </p:txBody>
      </p:sp>
      <p:sp>
        <p:nvSpPr>
          <p:cNvPr id="32"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9058" y="2540189"/>
            <a:ext cx="5431536" cy="3308051"/>
          </a:xfrm>
          <a:prstGeom prst="rect">
            <a:avLst/>
          </a:prstGeom>
        </p:spPr>
      </p:pic>
      <p:pic>
        <p:nvPicPr>
          <p:cNvPr id="12" name="Picture 11">
            <a:extLst>
              <a:ext uri="{FF2B5EF4-FFF2-40B4-BE49-F238E27FC236}">
                <a16:creationId xmlns:a16="http://schemas.microsoft.com/office/drawing/2014/main" id="{1897047F-24C2-4058-1314-2C636B76D005}"/>
              </a:ext>
            </a:extLst>
          </p:cNvPr>
          <p:cNvPicPr/>
          <p:nvPr/>
        </p:nvPicPr>
        <p:blipFill>
          <a:blip r:embed="rId4"/>
          <a:srcRect/>
          <a:stretch/>
        </p:blipFill>
        <p:spPr>
          <a:xfrm>
            <a:off x="6736616" y="2519004"/>
            <a:ext cx="4381119" cy="3340394"/>
          </a:xfrm>
          <a:prstGeom prst="rect">
            <a:avLst/>
          </a:prstGeom>
        </p:spPr>
      </p:pic>
      <p:cxnSp>
        <p:nvCxnSpPr>
          <p:cNvPr id="16" name="Straight Arrow Connector 15">
            <a:extLst>
              <a:ext uri="{FF2B5EF4-FFF2-40B4-BE49-F238E27FC236}">
                <a16:creationId xmlns:a16="http://schemas.microsoft.com/office/drawing/2014/main" id="{807ECBF1-EFFA-E0E2-5559-361A9093DD30}"/>
              </a:ext>
            </a:extLst>
          </p:cNvPr>
          <p:cNvCxnSpPr>
            <a:cxnSpLocks/>
          </p:cNvCxnSpPr>
          <p:nvPr/>
        </p:nvCxnSpPr>
        <p:spPr>
          <a:xfrm flipH="1">
            <a:off x="3837482" y="1341555"/>
            <a:ext cx="3660598" cy="273577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827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457201" y="412454"/>
            <a:ext cx="2381250" cy="2101850"/>
          </a:xfrm>
        </p:spPr>
        <p:txBody>
          <a:bodyPr>
            <a:normAutofit/>
          </a:bodyPr>
          <a:lstStyle/>
          <a:p>
            <a:r>
              <a:rPr lang="en-US" sz="3200" dirty="0"/>
              <a:t>Parts of the Digger Derrick</a:t>
            </a:r>
          </a:p>
        </p:txBody>
      </p:sp>
      <p:sp>
        <p:nvSpPr>
          <p:cNvPr id="21" name="Rectangle 2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3157538" y="412454"/>
            <a:ext cx="3243262" cy="2101850"/>
          </a:xfrm>
        </p:spPr>
        <p:txBody>
          <a:bodyPr anchor="ctr">
            <a:normAutofit/>
          </a:bodyPr>
          <a:lstStyle/>
          <a:p>
            <a:pPr marL="0" indent="0">
              <a:buNone/>
            </a:pPr>
            <a:r>
              <a:rPr lang="en-US" dirty="0"/>
              <a:t>Auger Stow Bracket</a:t>
            </a: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20" y="2959630"/>
            <a:ext cx="6400781" cy="3898370"/>
          </a:xfrm>
          <a:prstGeom prst="rect">
            <a:avLst/>
          </a:prstGeom>
        </p:spPr>
      </p:pic>
      <p:cxnSp>
        <p:nvCxnSpPr>
          <p:cNvPr id="18" name="Straight Arrow Connector 17">
            <a:extLst>
              <a:ext uri="{FF2B5EF4-FFF2-40B4-BE49-F238E27FC236}">
                <a16:creationId xmlns:a16="http://schemas.microsoft.com/office/drawing/2014/main" id="{351DABA7-07F3-72C3-B4E5-0D0522049517}"/>
              </a:ext>
            </a:extLst>
          </p:cNvPr>
          <p:cNvCxnSpPr>
            <a:cxnSpLocks/>
          </p:cNvCxnSpPr>
          <p:nvPr/>
        </p:nvCxnSpPr>
        <p:spPr>
          <a:xfrm flipH="1">
            <a:off x="3328699" y="1933731"/>
            <a:ext cx="643694" cy="2409966"/>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379F2F95-14EF-6CE7-71AE-B20018EFBB94}"/>
              </a:ext>
            </a:extLst>
          </p:cNvPr>
          <p:cNvPicPr/>
          <p:nvPr/>
        </p:nvPicPr>
        <p:blipFill rotWithShape="1">
          <a:blip r:embed="rId4"/>
          <a:srcRect l="19098" r="19098"/>
          <a:stretch/>
        </p:blipFill>
        <p:spPr>
          <a:xfrm>
            <a:off x="6540688" y="0"/>
            <a:ext cx="5651292" cy="6858000"/>
          </a:xfrm>
          <a:prstGeom prst="rect">
            <a:avLst/>
          </a:prstGeom>
          <a:ln>
            <a:noFill/>
          </a:ln>
        </p:spPr>
      </p:pic>
    </p:spTree>
    <p:extLst>
      <p:ext uri="{BB962C8B-B14F-4D97-AF65-F5344CB8AC3E}">
        <p14:creationId xmlns:p14="http://schemas.microsoft.com/office/powerpoint/2010/main" val="320960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Boom Extensio</a:t>
            </a:r>
            <a:r>
              <a:rPr lang="en-US" dirty="0"/>
              <a:t>n Cylinder</a:t>
            </a:r>
            <a:endParaRPr lang="en-US" dirty="0">
              <a:latin typeface="Iowan Old Style Roman" panose="02040602040506020204" pitchFamily="18" charset="77"/>
            </a:endParaRP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pic>
        <p:nvPicPr>
          <p:cNvPr id="14" name="Picture 13">
            <a:extLst>
              <a:ext uri="{FF2B5EF4-FFF2-40B4-BE49-F238E27FC236}">
                <a16:creationId xmlns:a16="http://schemas.microsoft.com/office/drawing/2014/main" id="{BC14AFBB-73BA-D2B2-10E3-E047C1085228}"/>
              </a:ext>
            </a:extLst>
          </p:cNvPr>
          <p:cNvPicPr/>
          <p:nvPr/>
        </p:nvPicPr>
        <p:blipFill>
          <a:blip r:embed="rId4"/>
          <a:srcRect/>
          <a:stretch/>
        </p:blipFill>
        <p:spPr>
          <a:xfrm>
            <a:off x="2470010" y="2079497"/>
            <a:ext cx="1757217" cy="4473701"/>
          </a:xfrm>
          <a:prstGeom prst="rect">
            <a:avLst/>
          </a:prstGeom>
          <a:ln>
            <a:noFill/>
          </a:ln>
        </p:spPr>
      </p:pic>
      <p:cxnSp>
        <p:nvCxnSpPr>
          <p:cNvPr id="15" name="Straight Arrow Connector 14">
            <a:extLst>
              <a:ext uri="{FF2B5EF4-FFF2-40B4-BE49-F238E27FC236}">
                <a16:creationId xmlns:a16="http://schemas.microsoft.com/office/drawing/2014/main" id="{35FD58CA-9B52-E7B9-C119-481E2E5E8C38}"/>
              </a:ext>
            </a:extLst>
          </p:cNvPr>
          <p:cNvCxnSpPr>
            <a:cxnSpLocks/>
          </p:cNvCxnSpPr>
          <p:nvPr/>
        </p:nvCxnSpPr>
        <p:spPr>
          <a:xfrm>
            <a:off x="7689560" y="1329791"/>
            <a:ext cx="644971" cy="244773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83644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Auger</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pic>
        <p:nvPicPr>
          <p:cNvPr id="1026" name="Picture 2">
            <a:extLst>
              <a:ext uri="{FF2B5EF4-FFF2-40B4-BE49-F238E27FC236}">
                <a16:creationId xmlns:a16="http://schemas.microsoft.com/office/drawing/2014/main" id="{C083ECA7-91AC-6391-2166-348D4D6774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0" t="1938" r="46297" b="9540"/>
          <a:stretch/>
        </p:blipFill>
        <p:spPr bwMode="auto">
          <a:xfrm>
            <a:off x="1509975" y="2316808"/>
            <a:ext cx="3098910" cy="382412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5A538ED3-D508-2227-E567-D7CE1B14F20C}"/>
              </a:ext>
            </a:extLst>
          </p:cNvPr>
          <p:cNvCxnSpPr>
            <a:cxnSpLocks/>
          </p:cNvCxnSpPr>
          <p:nvPr/>
        </p:nvCxnSpPr>
        <p:spPr>
          <a:xfrm>
            <a:off x="6653838" y="1282187"/>
            <a:ext cx="226647" cy="2705197"/>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1130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200" dirty="0">
                <a:latin typeface="Helvetica Neue Light" panose="02000403000000020004" pitchFamily="2" charset="0"/>
                <a:ea typeface="Helvetica Neue Light" panose="02000403000000020004" pitchFamily="2" charset="0"/>
              </a:rPr>
              <a:t>Parts of the Digger Derrick</a:t>
            </a: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dirty="0">
                <a:latin typeface="Iowan Old Style Roman" panose="02040602040506020204" pitchFamily="18" charset="77"/>
              </a:rPr>
              <a:t>Digger Mechanism</a:t>
            </a:r>
          </a:p>
        </p:txBody>
      </p:sp>
      <p:sp>
        <p:nvSpPr>
          <p:cNvPr id="40"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5410200" y="2535175"/>
            <a:ext cx="6232744" cy="3824127"/>
          </a:xfrm>
          <a:prstGeom prst="rect">
            <a:avLst/>
          </a:prstGeom>
        </p:spPr>
      </p:pic>
      <p:pic>
        <p:nvPicPr>
          <p:cNvPr id="1026" name="Picture 2">
            <a:extLst>
              <a:ext uri="{FF2B5EF4-FFF2-40B4-BE49-F238E27FC236}">
                <a16:creationId xmlns:a16="http://schemas.microsoft.com/office/drawing/2014/main" id="{C083ECA7-91AC-6391-2166-348D4D67749D}"/>
              </a:ext>
            </a:extLst>
          </p:cNvPr>
          <p:cNvPicPr>
            <a:picLocks noChangeAspect="1" noChangeArrowheads="1"/>
          </p:cNvPicPr>
          <p:nvPr/>
        </p:nvPicPr>
        <p:blipFill>
          <a:blip r:embed="rId4"/>
          <a:srcRect t="1559" b="1559"/>
          <a:stretch/>
        </p:blipFill>
        <p:spPr bwMode="auto">
          <a:xfrm>
            <a:off x="1509975" y="2316808"/>
            <a:ext cx="3098910" cy="382412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5A538ED3-D508-2227-E567-D7CE1B14F20C}"/>
              </a:ext>
            </a:extLst>
          </p:cNvPr>
          <p:cNvCxnSpPr>
            <a:cxnSpLocks/>
          </p:cNvCxnSpPr>
          <p:nvPr/>
        </p:nvCxnSpPr>
        <p:spPr>
          <a:xfrm flipH="1">
            <a:off x="7028761" y="1299990"/>
            <a:ext cx="892367" cy="222540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1002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48D1-2328-52ED-9891-4A80C66B3EF3}"/>
              </a:ext>
            </a:extLst>
          </p:cNvPr>
          <p:cNvSpPr>
            <a:spLocks noGrp="1"/>
          </p:cNvSpPr>
          <p:nvPr>
            <p:ph type="title"/>
          </p:nvPr>
        </p:nvSpPr>
        <p:spPr/>
        <p:txBody>
          <a:bodyPr/>
          <a:lstStyle/>
          <a:p>
            <a:r>
              <a:rPr lang="en-US" dirty="0"/>
              <a:t>Inspection</a:t>
            </a:r>
          </a:p>
        </p:txBody>
      </p:sp>
      <p:sp>
        <p:nvSpPr>
          <p:cNvPr id="3" name="Content Placeholder 2">
            <a:extLst>
              <a:ext uri="{FF2B5EF4-FFF2-40B4-BE49-F238E27FC236}">
                <a16:creationId xmlns:a16="http://schemas.microsoft.com/office/drawing/2014/main" id="{194B2A74-B36D-9A3A-4167-C23088103D48}"/>
              </a:ext>
            </a:extLst>
          </p:cNvPr>
          <p:cNvSpPr>
            <a:spLocks noGrp="1"/>
          </p:cNvSpPr>
          <p:nvPr>
            <p:ph idx="1"/>
          </p:nvPr>
        </p:nvSpPr>
        <p:spPr/>
        <p:txBody>
          <a:bodyPr>
            <a:normAutofit fontScale="62500" lnSpcReduction="20000"/>
          </a:bodyPr>
          <a:lstStyle/>
          <a:p>
            <a:pPr marL="0" indent="0">
              <a:buNone/>
            </a:pPr>
            <a:r>
              <a:rPr lang="en-US" sz="3800" dirty="0"/>
              <a:t>Inspection and Maintenance</a:t>
            </a:r>
          </a:p>
          <a:p>
            <a:pPr marL="514350" indent="-514350">
              <a:buFont typeface="+mj-lt"/>
              <a:buAutoNum type="alphaUcPeriod"/>
            </a:pPr>
            <a:r>
              <a:rPr lang="en-US" dirty="0"/>
              <a:t>Aerial devices shall be inspected by the assigned operator daily, before operating, according to the inspections called for in the Instruction Manual issued by the Manufacturer. Special attention should be given to the following:</a:t>
            </a:r>
          </a:p>
          <a:p>
            <a:pPr marL="1085850" lvl="1" indent="-514350">
              <a:buSzPct val="100000"/>
              <a:buFont typeface="+mj-lt"/>
              <a:buAutoNum type="arabicParenR"/>
            </a:pPr>
            <a:r>
              <a:rPr lang="en-US" sz="2600" dirty="0"/>
              <a:t>Inspect hydraulic hoses and remote controls for twisting, chafing and proper adjustment.</a:t>
            </a:r>
          </a:p>
          <a:p>
            <a:pPr marL="1085850" lvl="1" indent="-514350">
              <a:buSzPct val="100000"/>
              <a:buFont typeface="+mj-lt"/>
              <a:buAutoNum type="arabicParenR"/>
            </a:pPr>
            <a:r>
              <a:rPr lang="en-US" sz="2600" dirty="0"/>
              <a:t>With oil lines under pressure, inspect all hydraulic fittings, pumps, cylinders and check valves for evidence of leakage.</a:t>
            </a:r>
          </a:p>
          <a:p>
            <a:pPr marL="1085850" lvl="1" indent="-514350">
              <a:buSzPct val="100000"/>
              <a:buFont typeface="+mj-lt"/>
              <a:buAutoNum type="arabicParenR"/>
            </a:pPr>
            <a:r>
              <a:rPr lang="en-US" sz="2600" dirty="0"/>
              <a:t>Check oil level of hydraulic and remote-control reservoirs. Oil should be added as needed.</a:t>
            </a:r>
          </a:p>
          <a:p>
            <a:pPr marL="1085850" lvl="1" indent="-514350">
              <a:buSzPct val="100000"/>
              <a:buFont typeface="+mj-lt"/>
              <a:buAutoNum type="arabicParenR"/>
            </a:pPr>
            <a:r>
              <a:rPr lang="en-US" sz="2600" dirty="0"/>
              <a:t>Check unit for proper operating speed and rate of drift. Drifting or improper speed should be controlled immediately.</a:t>
            </a:r>
          </a:p>
          <a:p>
            <a:pPr marL="1085850" lvl="1" indent="-514350">
              <a:buSzPct val="100000"/>
              <a:buFont typeface="+mj-lt"/>
              <a:buAutoNum type="arabicParenR"/>
            </a:pPr>
            <a:r>
              <a:rPr lang="en-US" sz="2600" dirty="0"/>
              <a:t>Check operation of all controls through their maximum working range.</a:t>
            </a:r>
          </a:p>
          <a:p>
            <a:pPr marL="1085850" lvl="1" indent="-514350">
              <a:buSzPct val="100000"/>
              <a:buFont typeface="+mj-lt"/>
              <a:buAutoNum type="arabicParenR"/>
            </a:pPr>
            <a:r>
              <a:rPr lang="en-US" sz="2600" dirty="0"/>
              <a:t>Check boom and leveling wire rope cable for frayed strands, security of terminals and correct adjustment.</a:t>
            </a:r>
          </a:p>
          <a:p>
            <a:pPr marL="1085850" lvl="1" indent="-514350">
              <a:buSzPct val="100000"/>
              <a:buFont typeface="+mj-lt"/>
              <a:buAutoNum type="arabicParenR"/>
            </a:pPr>
            <a:r>
              <a:rPr lang="en-US" sz="2600" dirty="0"/>
              <a:t>Check booms for cracked welds or distorted members.</a:t>
            </a:r>
          </a:p>
          <a:p>
            <a:pPr marL="1085850" lvl="1" indent="-514350">
              <a:buSzPct val="100000"/>
              <a:buFont typeface="+mj-lt"/>
              <a:buAutoNum type="arabicParenR"/>
            </a:pPr>
            <a:r>
              <a:rPr lang="en-US" sz="2600" dirty="0"/>
              <a:t>Aerial basket and liners should bear a test date of not over six months old.</a:t>
            </a:r>
          </a:p>
          <a:p>
            <a:pPr marL="1085850" lvl="1" indent="-514350">
              <a:buSzPct val="100000"/>
              <a:buFont typeface="+mj-lt"/>
              <a:buAutoNum type="arabicParenR"/>
            </a:pPr>
            <a:r>
              <a:rPr lang="en-US" sz="2600" dirty="0"/>
              <a:t>Check electrical for all types of deteriorations.</a:t>
            </a:r>
          </a:p>
          <a:p>
            <a:pPr marL="0" indent="0">
              <a:buSzPct val="100000"/>
              <a:buNone/>
            </a:pPr>
            <a:endParaRPr lang="en-US" sz="2600" dirty="0">
              <a:solidFill>
                <a:schemeClr val="tx2"/>
              </a:solidFill>
            </a:endParaRPr>
          </a:p>
          <a:p>
            <a:pPr marL="0" indent="0">
              <a:buSzPct val="100000"/>
              <a:buNone/>
            </a:pPr>
            <a:r>
              <a:rPr lang="en-US" sz="2600" dirty="0">
                <a:solidFill>
                  <a:schemeClr val="tx2"/>
                </a:solidFill>
              </a:rPr>
              <a:t>Regulatory Procedures: OSHA 1910.181(d)(1) Inspection classifications, 1926.550(a)(5), ANSI-A 10.31</a:t>
            </a:r>
          </a:p>
        </p:txBody>
      </p:sp>
    </p:spTree>
    <p:extLst>
      <p:ext uri="{BB962C8B-B14F-4D97-AF65-F5344CB8AC3E}">
        <p14:creationId xmlns:p14="http://schemas.microsoft.com/office/powerpoint/2010/main" val="696955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4B5FA4C7-4D4D-22B1-2054-2A7648F811ED}"/>
              </a:ext>
            </a:extLst>
          </p:cNvPr>
          <p:cNvPicPr>
            <a:picLocks noChangeAspect="1" noChangeArrowheads="1"/>
          </p:cNvPicPr>
          <p:nvPr/>
        </p:nvPicPr>
        <p:blipFill rotWithShape="1">
          <a:blip r:embed="rId3" cstate="print">
            <a:alphaModFix amt="80000"/>
          </a:blip>
          <a:srcRect l="15282" r="20788"/>
          <a:stretch/>
        </p:blipFill>
        <p:spPr bwMode="auto">
          <a:xfrm>
            <a:off x="180975" y="182880"/>
            <a:ext cx="5915025" cy="6499784"/>
          </a:xfrm>
          <a:prstGeom prst="rect">
            <a:avLst/>
          </a:prstGeom>
          <a:noFill/>
        </p:spPr>
      </p:pic>
      <p:pic>
        <p:nvPicPr>
          <p:cNvPr id="4" name="Picture 2" descr="side">
            <a:extLst>
              <a:ext uri="{FF2B5EF4-FFF2-40B4-BE49-F238E27FC236}">
                <a16:creationId xmlns:a16="http://schemas.microsoft.com/office/drawing/2014/main" id="{1BC6854B-B429-978F-9B9F-15915E791E60}"/>
              </a:ext>
            </a:extLst>
          </p:cNvPr>
          <p:cNvPicPr>
            <a:picLocks noChangeAspect="1" noChangeArrowheads="1"/>
          </p:cNvPicPr>
          <p:nvPr/>
        </p:nvPicPr>
        <p:blipFill rotWithShape="1">
          <a:blip r:embed="rId4" cstate="print">
            <a:alphaModFix amt="80000"/>
          </a:blip>
          <a:srcRect l="20641" r="11332" b="-2"/>
          <a:stretch/>
        </p:blipFill>
        <p:spPr bwMode="auto">
          <a:xfrm>
            <a:off x="6095156" y="182880"/>
            <a:ext cx="5915025" cy="6499784"/>
          </a:xfrm>
          <a:prstGeom prst="rect">
            <a:avLst/>
          </a:prstGeom>
          <a:noFill/>
        </p:spPr>
      </p:pic>
      <p:sp>
        <p:nvSpPr>
          <p:cNvPr id="2" name="Title 1">
            <a:extLst>
              <a:ext uri="{FF2B5EF4-FFF2-40B4-BE49-F238E27FC236}">
                <a16:creationId xmlns:a16="http://schemas.microsoft.com/office/drawing/2014/main" id="{BB0155CA-67CC-3131-84D5-46D393CB761C}"/>
              </a:ext>
            </a:extLst>
          </p:cNvPr>
          <p:cNvSpPr>
            <a:spLocks noGrp="1"/>
          </p:cNvSpPr>
          <p:nvPr>
            <p:ph type="title"/>
          </p:nvPr>
        </p:nvSpPr>
        <p:spPr>
          <a:xfrm>
            <a:off x="2219325" y="557189"/>
            <a:ext cx="9134468" cy="766786"/>
          </a:xfrm>
        </p:spPr>
        <p:txBody>
          <a:bodyPr vert="horz" lIns="91440" tIns="45720" rIns="91440" bIns="45720" rtlCol="0" anchor="b">
            <a:normAutofit/>
          </a:bodyPr>
          <a:lstStyle/>
          <a:p>
            <a:r>
              <a:rPr lang="en-US" kern="1200" dirty="0">
                <a:solidFill>
                  <a:schemeClr val="bg1"/>
                </a:solidFill>
                <a:latin typeface="Helvetica Neue Light" panose="02000403000000020004" pitchFamily="2" charset="0"/>
                <a:ea typeface="Helvetica Neue Light" panose="02000403000000020004" pitchFamily="2" charset="0"/>
              </a:rPr>
              <a:t>Warning</a:t>
            </a:r>
          </a:p>
        </p:txBody>
      </p:sp>
      <p:sp>
        <p:nvSpPr>
          <p:cNvPr id="3" name="TextBox 2">
            <a:extLst>
              <a:ext uri="{FF2B5EF4-FFF2-40B4-BE49-F238E27FC236}">
                <a16:creationId xmlns:a16="http://schemas.microsoft.com/office/drawing/2014/main" id="{8E9D2017-AD5D-2593-F76B-83EF7C1B3EB1}"/>
              </a:ext>
            </a:extLst>
          </p:cNvPr>
          <p:cNvSpPr txBox="1"/>
          <p:nvPr/>
        </p:nvSpPr>
        <p:spPr>
          <a:xfrm>
            <a:off x="2219325" y="1590675"/>
            <a:ext cx="3874987" cy="4524084"/>
          </a:xfrm>
          <a:prstGeom prst="rect">
            <a:avLst/>
          </a:prstGeom>
        </p:spPr>
        <p:txBody>
          <a:bodyPr vert="horz" lIns="91440" tIns="45720" rIns="91440" bIns="45720" rtlCol="0">
            <a:normAutofit/>
          </a:bodyPr>
          <a:lstStyle/>
          <a:p>
            <a:pPr>
              <a:lnSpc>
                <a:spcPct val="90000"/>
              </a:lnSpc>
              <a:spcAft>
                <a:spcPts val="600"/>
              </a:spcAft>
            </a:pPr>
            <a:r>
              <a:rPr lang="en-US" sz="2800" dirty="0">
                <a:solidFill>
                  <a:schemeClr val="bg1"/>
                </a:solidFill>
                <a:latin typeface="Iowan Old Style Roman" panose="02040602040506020204" pitchFamily="18" charset="77"/>
              </a:rPr>
              <a:t>Do not stick the boom into an energized line</a:t>
            </a:r>
          </a:p>
        </p:txBody>
      </p:sp>
    </p:spTree>
    <p:extLst>
      <p:ext uri="{BB962C8B-B14F-4D97-AF65-F5344CB8AC3E}">
        <p14:creationId xmlns:p14="http://schemas.microsoft.com/office/powerpoint/2010/main" val="175549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E72E10-75B3-F2D4-6036-E1F60936462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kern="1200" dirty="0">
                <a:solidFill>
                  <a:schemeClr val="tx1"/>
                </a:solidFill>
                <a:latin typeface="Helvetica Neue Light" panose="02000403000000020004" pitchFamily="2" charset="0"/>
                <a:ea typeface="Helvetica Neue Light" panose="02000403000000020004" pitchFamily="2" charset="0"/>
              </a:rPr>
              <a:t>Hand Signals</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C4AF022A-2E03-8F02-6E3C-05E6CDE5C4AE}"/>
              </a:ext>
            </a:extLst>
          </p:cNvPr>
          <p:cNvSpPr txBox="1">
            <a:spLocks/>
          </p:cNvSpPr>
          <p:nvPr/>
        </p:nvSpPr>
        <p:spPr>
          <a:xfrm>
            <a:off x="5794848" y="1687721"/>
            <a:ext cx="5561351" cy="4293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owan Old Style Roman"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kern="1200">
                <a:solidFill>
                  <a:schemeClr val="tx1"/>
                </a:solidFill>
                <a:latin typeface="Iowan Old Style Roman"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kern="1200">
                <a:solidFill>
                  <a:schemeClr val="tx1"/>
                </a:solidFill>
                <a:latin typeface="Iowan Old Style Roman"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kern="1200">
                <a:solidFill>
                  <a:schemeClr val="tx1"/>
                </a:solidFill>
                <a:latin typeface="Iowan Old Style Roman"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kern="1200">
                <a:solidFill>
                  <a:schemeClr val="tx1"/>
                </a:solidFill>
                <a:latin typeface="Iowan Old Style Roman"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Standard hand signals developed by ANSI for the U.S. Army Corp of Engineers</a:t>
            </a:r>
          </a:p>
          <a:p>
            <a:pPr marL="0" indent="0">
              <a:buNone/>
            </a:pPr>
            <a:endParaRPr lang="en-US" dirty="0"/>
          </a:p>
          <a:p>
            <a:r>
              <a:rPr lang="en-US" dirty="0"/>
              <a:t>The following hand signals are demonstrated by Mr. Lee </a:t>
            </a:r>
            <a:r>
              <a:rPr lang="en-US" dirty="0" err="1"/>
              <a:t>Minear</a:t>
            </a:r>
            <a:r>
              <a:rPr lang="en-US" dirty="0"/>
              <a:t> of Peace River Electric Cooperative, Inc.</a:t>
            </a:r>
          </a:p>
          <a:p>
            <a:endParaRPr lang="en-US" dirty="0"/>
          </a:p>
          <a:p>
            <a:pPr marL="0" indent="0" algn="r">
              <a:buNone/>
            </a:pPr>
            <a:r>
              <a:rPr lang="en-US" sz="1400" dirty="0">
                <a:solidFill>
                  <a:schemeClr val="tx2"/>
                </a:solidFill>
              </a:rPr>
              <a:t>Ref: ANSI/ASME B30.6</a:t>
            </a:r>
          </a:p>
        </p:txBody>
      </p:sp>
    </p:spTree>
    <p:extLst>
      <p:ext uri="{BB962C8B-B14F-4D97-AF65-F5344CB8AC3E}">
        <p14:creationId xmlns:p14="http://schemas.microsoft.com/office/powerpoint/2010/main" val="1805494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Raise (Hoist) Load</a:t>
            </a:r>
          </a:p>
          <a:p>
            <a:r>
              <a:rPr lang="en-US" sz="2400" dirty="0"/>
              <a:t>With forearm vertical, forefinger pointing up, move hand in small horizontal circles</a:t>
            </a:r>
          </a:p>
        </p:txBody>
      </p:sp>
      <p:grpSp>
        <p:nvGrpSpPr>
          <p:cNvPr id="6" name="Group 5">
            <a:extLst>
              <a:ext uri="{FF2B5EF4-FFF2-40B4-BE49-F238E27FC236}">
                <a16:creationId xmlns:a16="http://schemas.microsoft.com/office/drawing/2014/main" id="{83F25D70-0B91-7825-7669-0DF4BE70C300}"/>
              </a:ext>
            </a:extLst>
          </p:cNvPr>
          <p:cNvGrpSpPr/>
          <p:nvPr/>
        </p:nvGrpSpPr>
        <p:grpSpPr>
          <a:xfrm>
            <a:off x="0" y="0"/>
            <a:ext cx="4635571" cy="6857990"/>
            <a:chOff x="0" y="0"/>
            <a:chExt cx="4635571" cy="6857990"/>
          </a:xfrm>
        </p:grpSpPr>
        <p:pic>
          <p:nvPicPr>
            <p:cNvPr id="4" name="Picture 3" descr="A person wearing a hard hat and holding the hand up&#10;&#10;Description automatically generated with medium confidence">
              <a:extLst>
                <a:ext uri="{FF2B5EF4-FFF2-40B4-BE49-F238E27FC236}">
                  <a16:creationId xmlns:a16="http://schemas.microsoft.com/office/drawing/2014/main" id="{D6864CC4-500E-ACAE-E69C-DF2D3CEE3DED}"/>
                </a:ext>
              </a:extLst>
            </p:cNvPr>
            <p:cNvPicPr/>
            <p:nvPr/>
          </p:nvPicPr>
          <p:blipFill rotWithShape="1">
            <a:blip r:embed="rId2"/>
            <a:srcRect r="-1" b="4946"/>
            <a:stretch/>
          </p:blipFill>
          <p:spPr>
            <a:xfrm>
              <a:off x="0" y="0"/>
              <a:ext cx="4635571" cy="6857990"/>
            </a:xfrm>
            <a:prstGeom prst="rect">
              <a:avLst/>
            </a:prstGeom>
            <a:effectLst/>
          </p:spPr>
        </p:pic>
        <p:grpSp>
          <p:nvGrpSpPr>
            <p:cNvPr id="8" name="Group 4">
              <a:extLst>
                <a:ext uri="{FF2B5EF4-FFF2-40B4-BE49-F238E27FC236}">
                  <a16:creationId xmlns:a16="http://schemas.microsoft.com/office/drawing/2014/main" id="{8B9BE813-70CE-875F-A4A1-FD5C0868B5C6}"/>
                </a:ext>
              </a:extLst>
            </p:cNvPr>
            <p:cNvGrpSpPr/>
            <p:nvPr/>
          </p:nvGrpSpPr>
          <p:grpSpPr>
            <a:xfrm>
              <a:off x="3070605" y="2740821"/>
              <a:ext cx="761400" cy="380880"/>
              <a:chOff x="2590920" y="2590920"/>
              <a:chExt cx="761400" cy="380880"/>
            </a:xfrm>
          </p:grpSpPr>
          <p:sp>
            <p:nvSpPr>
              <p:cNvPr id="10" name="CustomShape 5">
                <a:extLst>
                  <a:ext uri="{FF2B5EF4-FFF2-40B4-BE49-F238E27FC236}">
                    <a16:creationId xmlns:a16="http://schemas.microsoft.com/office/drawing/2014/main" id="{C7B25DA7-621C-FCEA-725B-09BFED618EFD}"/>
                  </a:ext>
                </a:extLst>
              </p:cNvPr>
              <p:cNvSpPr/>
              <p:nvPr/>
            </p:nvSpPr>
            <p:spPr>
              <a:xfrm>
                <a:off x="456840" y="0"/>
                <a:ext cx="304560" cy="380880"/>
              </a:xfrm>
              <a:custGeom>
                <a:avLst/>
                <a:gdLst/>
                <a:ahLst/>
                <a:cxnLst/>
                <a:rect l="0" t="0" r="r" b="b"/>
                <a:pathLst>
                  <a:path w="538480" h="659130">
                    <a:moveTo>
                      <a:pt x="0" y="0"/>
                    </a:moveTo>
                    <a:lnTo>
                      <a:pt x="27940" y="635"/>
                    </a:lnTo>
                    <a:lnTo>
                      <a:pt x="56515" y="1270"/>
                    </a:lnTo>
                    <a:lnTo>
                      <a:pt x="83820" y="3175"/>
                    </a:lnTo>
                    <a:lnTo>
                      <a:pt x="111760" y="5080"/>
                    </a:lnTo>
                    <a:lnTo>
                      <a:pt x="139065" y="8255"/>
                    </a:lnTo>
                    <a:lnTo>
                      <a:pt x="166370" y="11430"/>
                    </a:lnTo>
                    <a:lnTo>
                      <a:pt x="193040" y="15875"/>
                    </a:lnTo>
                    <a:lnTo>
                      <a:pt x="219075" y="20320"/>
                    </a:lnTo>
                    <a:lnTo>
                      <a:pt x="244475" y="25400"/>
                    </a:lnTo>
                    <a:lnTo>
                      <a:pt x="269240" y="31750"/>
                    </a:lnTo>
                    <a:lnTo>
                      <a:pt x="292735" y="38100"/>
                    </a:lnTo>
                    <a:lnTo>
                      <a:pt x="316230" y="45085"/>
                    </a:lnTo>
                    <a:lnTo>
                      <a:pt x="338455" y="52070"/>
                    </a:lnTo>
                    <a:lnTo>
                      <a:pt x="360045" y="60325"/>
                    </a:lnTo>
                    <a:lnTo>
                      <a:pt x="380365" y="68580"/>
                    </a:lnTo>
                    <a:lnTo>
                      <a:pt x="399415" y="77470"/>
                    </a:lnTo>
                    <a:lnTo>
                      <a:pt x="417830" y="86995"/>
                    </a:lnTo>
                    <a:lnTo>
                      <a:pt x="434975" y="97155"/>
                    </a:lnTo>
                    <a:lnTo>
                      <a:pt x="450850" y="106680"/>
                    </a:lnTo>
                    <a:lnTo>
                      <a:pt x="466090" y="117475"/>
                    </a:lnTo>
                    <a:lnTo>
                      <a:pt x="479425" y="128270"/>
                    </a:lnTo>
                    <a:lnTo>
                      <a:pt x="491490" y="139700"/>
                    </a:lnTo>
                    <a:lnTo>
                      <a:pt x="502285" y="150495"/>
                    </a:lnTo>
                    <a:lnTo>
                      <a:pt x="511810" y="162560"/>
                    </a:lnTo>
                    <a:lnTo>
                      <a:pt x="519430" y="173990"/>
                    </a:lnTo>
                    <a:lnTo>
                      <a:pt x="525780" y="186055"/>
                    </a:lnTo>
                    <a:lnTo>
                      <a:pt x="531495" y="198120"/>
                    </a:lnTo>
                    <a:lnTo>
                      <a:pt x="534670" y="210185"/>
                    </a:lnTo>
                    <a:lnTo>
                      <a:pt x="537210" y="222885"/>
                    </a:lnTo>
                    <a:lnTo>
                      <a:pt x="537845" y="234950"/>
                    </a:lnTo>
                    <a:lnTo>
                      <a:pt x="537845" y="369570"/>
                    </a:lnTo>
                    <a:lnTo>
                      <a:pt x="537210" y="381635"/>
                    </a:lnTo>
                    <a:lnTo>
                      <a:pt x="535305" y="393700"/>
                    </a:lnTo>
                    <a:lnTo>
                      <a:pt x="531495" y="405765"/>
                    </a:lnTo>
                    <a:lnTo>
                      <a:pt x="526415" y="417830"/>
                    </a:lnTo>
                    <a:lnTo>
                      <a:pt x="520065" y="429260"/>
                    </a:lnTo>
                    <a:lnTo>
                      <a:pt x="512445" y="440690"/>
                    </a:lnTo>
                    <a:lnTo>
                      <a:pt x="503555" y="452120"/>
                    </a:lnTo>
                    <a:lnTo>
                      <a:pt x="493395" y="463550"/>
                    </a:lnTo>
                    <a:lnTo>
                      <a:pt x="481330" y="474345"/>
                    </a:lnTo>
                    <a:lnTo>
                      <a:pt x="468630" y="485140"/>
                    </a:lnTo>
                    <a:lnTo>
                      <a:pt x="454660" y="495300"/>
                    </a:lnTo>
                    <a:lnTo>
                      <a:pt x="439420" y="505460"/>
                    </a:lnTo>
                    <a:lnTo>
                      <a:pt x="422910" y="514985"/>
                    </a:lnTo>
                    <a:lnTo>
                      <a:pt x="405130" y="524510"/>
                    </a:lnTo>
                    <a:lnTo>
                      <a:pt x="386715" y="533400"/>
                    </a:lnTo>
                    <a:lnTo>
                      <a:pt x="367030" y="541655"/>
                    </a:lnTo>
                    <a:lnTo>
                      <a:pt x="346075" y="549910"/>
                    </a:lnTo>
                    <a:lnTo>
                      <a:pt x="324485" y="557530"/>
                    </a:lnTo>
                    <a:lnTo>
                      <a:pt x="302260" y="564515"/>
                    </a:lnTo>
                    <a:lnTo>
                      <a:pt x="278765" y="570865"/>
                    </a:lnTo>
                    <a:lnTo>
                      <a:pt x="255270" y="577215"/>
                    </a:lnTo>
                    <a:lnTo>
                      <a:pt x="230505" y="582295"/>
                    </a:lnTo>
                    <a:lnTo>
                      <a:pt x="205105" y="587375"/>
                    </a:lnTo>
                    <a:lnTo>
                      <a:pt x="179705" y="591820"/>
                    </a:lnTo>
                    <a:lnTo>
                      <a:pt x="179070" y="658495"/>
                    </a:lnTo>
                    <a:lnTo>
                      <a:pt x="0" y="537845"/>
                    </a:lnTo>
                    <a:lnTo>
                      <a:pt x="179070" y="389890"/>
                    </a:lnTo>
                    <a:lnTo>
                      <a:pt x="178435" y="456565"/>
                    </a:lnTo>
                    <a:lnTo>
                      <a:pt x="205105" y="452120"/>
                    </a:lnTo>
                    <a:lnTo>
                      <a:pt x="230505" y="447040"/>
                    </a:lnTo>
                    <a:lnTo>
                      <a:pt x="255905" y="441960"/>
                    </a:lnTo>
                    <a:lnTo>
                      <a:pt x="280035" y="435610"/>
                    </a:lnTo>
                    <a:lnTo>
                      <a:pt x="303530" y="428625"/>
                    </a:lnTo>
                    <a:lnTo>
                      <a:pt x="326390" y="421640"/>
                    </a:lnTo>
                    <a:lnTo>
                      <a:pt x="348615" y="414020"/>
                    </a:lnTo>
                    <a:lnTo>
                      <a:pt x="369570" y="405765"/>
                    </a:lnTo>
                    <a:lnTo>
                      <a:pt x="389255" y="396875"/>
                    </a:lnTo>
                    <a:lnTo>
                      <a:pt x="408305" y="387985"/>
                    </a:lnTo>
                    <a:lnTo>
                      <a:pt x="426085" y="378460"/>
                    </a:lnTo>
                    <a:lnTo>
                      <a:pt x="442595" y="368300"/>
                    </a:lnTo>
                    <a:lnTo>
                      <a:pt x="457835" y="358140"/>
                    </a:lnTo>
                    <a:lnTo>
                      <a:pt x="471805" y="347345"/>
                    </a:lnTo>
                    <a:lnTo>
                      <a:pt x="485140" y="336550"/>
                    </a:lnTo>
                    <a:lnTo>
                      <a:pt x="496570" y="325120"/>
                    </a:lnTo>
                    <a:lnTo>
                      <a:pt x="506730" y="313690"/>
                    </a:lnTo>
                    <a:lnTo>
                      <a:pt x="514985" y="302260"/>
                    </a:lnTo>
                    <a:lnTo>
                      <a:pt x="515620" y="302260"/>
                    </a:lnTo>
                    <a:lnTo>
                      <a:pt x="506730" y="290830"/>
                    </a:lnTo>
                    <a:lnTo>
                      <a:pt x="497205" y="279400"/>
                    </a:lnTo>
                    <a:lnTo>
                      <a:pt x="485775" y="268605"/>
                    </a:lnTo>
                    <a:lnTo>
                      <a:pt x="473075" y="257810"/>
                    </a:lnTo>
                    <a:lnTo>
                      <a:pt x="459740" y="247015"/>
                    </a:lnTo>
                    <a:lnTo>
                      <a:pt x="444500" y="236855"/>
                    </a:lnTo>
                    <a:lnTo>
                      <a:pt x="428625" y="227330"/>
                    </a:lnTo>
                    <a:lnTo>
                      <a:pt x="411480" y="217805"/>
                    </a:lnTo>
                    <a:lnTo>
                      <a:pt x="393065" y="208915"/>
                    </a:lnTo>
                    <a:lnTo>
                      <a:pt x="374015" y="200025"/>
                    </a:lnTo>
                    <a:lnTo>
                      <a:pt x="353695" y="191770"/>
                    </a:lnTo>
                    <a:lnTo>
                      <a:pt x="332105" y="184150"/>
                    </a:lnTo>
                    <a:lnTo>
                      <a:pt x="310515" y="177165"/>
                    </a:lnTo>
                    <a:lnTo>
                      <a:pt x="287020" y="170180"/>
                    </a:lnTo>
                    <a:lnTo>
                      <a:pt x="263525" y="164465"/>
                    </a:lnTo>
                    <a:lnTo>
                      <a:pt x="239395" y="158750"/>
                    </a:lnTo>
                    <a:lnTo>
                      <a:pt x="214630" y="153670"/>
                    </a:lnTo>
                    <a:lnTo>
                      <a:pt x="188595" y="149225"/>
                    </a:lnTo>
                    <a:lnTo>
                      <a:pt x="162560" y="144780"/>
                    </a:lnTo>
                    <a:lnTo>
                      <a:pt x="136525" y="141605"/>
                    </a:lnTo>
                    <a:lnTo>
                      <a:pt x="109220" y="139065"/>
                    </a:lnTo>
                    <a:lnTo>
                      <a:pt x="82550" y="136525"/>
                    </a:lnTo>
                    <a:lnTo>
                      <a:pt x="55245" y="135255"/>
                    </a:lnTo>
                    <a:lnTo>
                      <a:pt x="27305" y="133985"/>
                    </a:lnTo>
                    <a:lnTo>
                      <a:pt x="0" y="133985"/>
                    </a:lnTo>
                    <a:lnTo>
                      <a:pt x="0" y="0"/>
                    </a:lnTo>
                    <a:moveTo>
                      <a:pt x="0" y="0"/>
                    </a:moveTo>
                    <a:lnTo>
                      <a:pt x="27940" y="635"/>
                    </a:lnTo>
                    <a:lnTo>
                      <a:pt x="56515" y="1270"/>
                    </a:lnTo>
                    <a:lnTo>
                      <a:pt x="83820" y="3175"/>
                    </a:lnTo>
                    <a:lnTo>
                      <a:pt x="111760" y="5080"/>
                    </a:lnTo>
                    <a:lnTo>
                      <a:pt x="139065" y="8255"/>
                    </a:lnTo>
                    <a:lnTo>
                      <a:pt x="166370" y="11430"/>
                    </a:lnTo>
                    <a:lnTo>
                      <a:pt x="193040" y="15875"/>
                    </a:lnTo>
                    <a:lnTo>
                      <a:pt x="219075" y="20320"/>
                    </a:lnTo>
                    <a:lnTo>
                      <a:pt x="244475" y="25400"/>
                    </a:lnTo>
                    <a:lnTo>
                      <a:pt x="269240" y="31750"/>
                    </a:lnTo>
                    <a:lnTo>
                      <a:pt x="292735" y="38100"/>
                    </a:lnTo>
                    <a:lnTo>
                      <a:pt x="316230" y="45085"/>
                    </a:lnTo>
                    <a:lnTo>
                      <a:pt x="338455" y="52070"/>
                    </a:lnTo>
                    <a:lnTo>
                      <a:pt x="360045" y="60325"/>
                    </a:lnTo>
                    <a:lnTo>
                      <a:pt x="380365" y="68580"/>
                    </a:lnTo>
                    <a:lnTo>
                      <a:pt x="399415" y="77470"/>
                    </a:lnTo>
                    <a:lnTo>
                      <a:pt x="417830" y="86995"/>
                    </a:lnTo>
                    <a:lnTo>
                      <a:pt x="434975" y="97155"/>
                    </a:lnTo>
                    <a:lnTo>
                      <a:pt x="450850" y="106680"/>
                    </a:lnTo>
                    <a:lnTo>
                      <a:pt x="466090" y="117475"/>
                    </a:lnTo>
                    <a:lnTo>
                      <a:pt x="479425" y="128270"/>
                    </a:lnTo>
                    <a:lnTo>
                      <a:pt x="491490" y="139700"/>
                    </a:lnTo>
                    <a:lnTo>
                      <a:pt x="502285" y="150495"/>
                    </a:lnTo>
                    <a:lnTo>
                      <a:pt x="511810" y="162560"/>
                    </a:lnTo>
                    <a:lnTo>
                      <a:pt x="519430" y="173990"/>
                    </a:lnTo>
                    <a:lnTo>
                      <a:pt x="525780" y="186055"/>
                    </a:lnTo>
                    <a:lnTo>
                      <a:pt x="531495" y="198120"/>
                    </a:lnTo>
                    <a:lnTo>
                      <a:pt x="534670" y="210185"/>
                    </a:lnTo>
                    <a:lnTo>
                      <a:pt x="537210" y="222885"/>
                    </a:lnTo>
                    <a:lnTo>
                      <a:pt x="537845" y="234950"/>
                    </a:lnTo>
                    <a:lnTo>
                      <a:pt x="537845" y="369570"/>
                    </a:lnTo>
                    <a:lnTo>
                      <a:pt x="537845" y="365125"/>
                    </a:lnTo>
                    <a:lnTo>
                      <a:pt x="537210" y="360680"/>
                    </a:lnTo>
                    <a:lnTo>
                      <a:pt x="537210" y="355600"/>
                    </a:lnTo>
                    <a:lnTo>
                      <a:pt x="535940" y="351155"/>
                    </a:lnTo>
                    <a:lnTo>
                      <a:pt x="535305" y="346710"/>
                    </a:lnTo>
                    <a:lnTo>
                      <a:pt x="534035" y="342265"/>
                    </a:lnTo>
                    <a:lnTo>
                      <a:pt x="532765" y="337820"/>
                    </a:lnTo>
                    <a:lnTo>
                      <a:pt x="531495" y="333375"/>
                    </a:lnTo>
                    <a:lnTo>
                      <a:pt x="529590" y="328930"/>
                    </a:lnTo>
                    <a:lnTo>
                      <a:pt x="527685" y="324485"/>
                    </a:lnTo>
                    <a:lnTo>
                      <a:pt x="525780" y="320040"/>
                    </a:lnTo>
                    <a:lnTo>
                      <a:pt x="523240" y="315595"/>
                    </a:lnTo>
                    <a:lnTo>
                      <a:pt x="520700" y="311150"/>
                    </a:lnTo>
                    <a:lnTo>
                      <a:pt x="518160" y="306705"/>
                    </a:lnTo>
                    <a:lnTo>
                      <a:pt x="515620" y="302260"/>
                    </a:lnTo>
                    <a:lnTo>
                      <a:pt x="515620" y="302260"/>
                    </a:lnTo>
                    <a:lnTo>
                      <a:pt x="506730" y="290830"/>
                    </a:lnTo>
                    <a:lnTo>
                      <a:pt x="497205" y="279400"/>
                    </a:lnTo>
                    <a:lnTo>
                      <a:pt x="485775" y="268605"/>
                    </a:lnTo>
                    <a:lnTo>
                      <a:pt x="473075" y="257810"/>
                    </a:lnTo>
                    <a:lnTo>
                      <a:pt x="459740" y="247015"/>
                    </a:lnTo>
                    <a:lnTo>
                      <a:pt x="444500" y="236855"/>
                    </a:lnTo>
                    <a:lnTo>
                      <a:pt x="428625" y="227330"/>
                    </a:lnTo>
                    <a:lnTo>
                      <a:pt x="411480" y="217805"/>
                    </a:lnTo>
                    <a:lnTo>
                      <a:pt x="393065" y="208915"/>
                    </a:lnTo>
                    <a:lnTo>
                      <a:pt x="374015" y="200025"/>
                    </a:lnTo>
                    <a:lnTo>
                      <a:pt x="353695" y="191770"/>
                    </a:lnTo>
                    <a:lnTo>
                      <a:pt x="332105" y="184150"/>
                    </a:lnTo>
                    <a:lnTo>
                      <a:pt x="310515" y="177165"/>
                    </a:lnTo>
                    <a:lnTo>
                      <a:pt x="287020" y="170180"/>
                    </a:lnTo>
                    <a:lnTo>
                      <a:pt x="263525" y="164465"/>
                    </a:lnTo>
                    <a:lnTo>
                      <a:pt x="239395" y="158750"/>
                    </a:lnTo>
                    <a:lnTo>
                      <a:pt x="214630" y="153670"/>
                    </a:lnTo>
                    <a:lnTo>
                      <a:pt x="188595" y="149225"/>
                    </a:lnTo>
                    <a:lnTo>
                      <a:pt x="162560" y="144780"/>
                    </a:lnTo>
                    <a:lnTo>
                      <a:pt x="136525" y="141605"/>
                    </a:lnTo>
                    <a:lnTo>
                      <a:pt x="109220" y="139065"/>
                    </a:lnTo>
                    <a:lnTo>
                      <a:pt x="82550" y="136525"/>
                    </a:lnTo>
                    <a:lnTo>
                      <a:pt x="55245" y="135255"/>
                    </a:lnTo>
                    <a:lnTo>
                      <a:pt x="27305" y="133985"/>
                    </a:lnTo>
                    <a:lnTo>
                      <a:pt x="0" y="133985"/>
                    </a:lnTo>
                    <a:lnTo>
                      <a:pt x="0" y="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1" name="CustomShape 6">
                <a:extLst>
                  <a:ext uri="{FF2B5EF4-FFF2-40B4-BE49-F238E27FC236}">
                    <a16:creationId xmlns:a16="http://schemas.microsoft.com/office/drawing/2014/main" id="{F3D438EF-27DA-9F45-FBA1-CA0A058B84CC}"/>
                  </a:ext>
                </a:extLst>
              </p:cNvPr>
              <p:cNvSpPr/>
              <p:nvPr/>
            </p:nvSpPr>
            <p:spPr>
              <a:xfrm>
                <a:off x="0" y="0"/>
                <a:ext cx="304560" cy="380880"/>
              </a:xfrm>
              <a:custGeom>
                <a:avLst/>
                <a:gdLst/>
                <a:ahLst/>
                <a:cxnLst/>
                <a:rect l="0" t="0" r="r" b="b"/>
                <a:pathLst>
                  <a:path w="538480" h="659130">
                    <a:moveTo>
                      <a:pt x="537845" y="658495"/>
                    </a:moveTo>
                    <a:lnTo>
                      <a:pt x="509905" y="657860"/>
                    </a:lnTo>
                    <a:lnTo>
                      <a:pt x="481330" y="657225"/>
                    </a:lnTo>
                    <a:lnTo>
                      <a:pt x="454025" y="655320"/>
                    </a:lnTo>
                    <a:lnTo>
                      <a:pt x="426085" y="653415"/>
                    </a:lnTo>
                    <a:lnTo>
                      <a:pt x="398780" y="650240"/>
                    </a:lnTo>
                    <a:lnTo>
                      <a:pt x="371475" y="647065"/>
                    </a:lnTo>
                    <a:lnTo>
                      <a:pt x="344805" y="642620"/>
                    </a:lnTo>
                    <a:lnTo>
                      <a:pt x="318770" y="638175"/>
                    </a:lnTo>
                    <a:lnTo>
                      <a:pt x="293370" y="633095"/>
                    </a:lnTo>
                    <a:lnTo>
                      <a:pt x="268605" y="626745"/>
                    </a:lnTo>
                    <a:lnTo>
                      <a:pt x="245110" y="620395"/>
                    </a:lnTo>
                    <a:lnTo>
                      <a:pt x="221615" y="613410"/>
                    </a:lnTo>
                    <a:lnTo>
                      <a:pt x="199390" y="606425"/>
                    </a:lnTo>
                    <a:lnTo>
                      <a:pt x="177800" y="598170"/>
                    </a:lnTo>
                    <a:lnTo>
                      <a:pt x="157480" y="589915"/>
                    </a:lnTo>
                    <a:lnTo>
                      <a:pt x="138430" y="581025"/>
                    </a:lnTo>
                    <a:lnTo>
                      <a:pt x="120015" y="571500"/>
                    </a:lnTo>
                    <a:lnTo>
                      <a:pt x="102870" y="561340"/>
                    </a:lnTo>
                    <a:lnTo>
                      <a:pt x="86995" y="551815"/>
                    </a:lnTo>
                    <a:lnTo>
                      <a:pt x="71755" y="541020"/>
                    </a:lnTo>
                    <a:lnTo>
                      <a:pt x="58420" y="530225"/>
                    </a:lnTo>
                    <a:lnTo>
                      <a:pt x="46355" y="518795"/>
                    </a:lnTo>
                    <a:lnTo>
                      <a:pt x="35560" y="508000"/>
                    </a:lnTo>
                    <a:lnTo>
                      <a:pt x="26035" y="495935"/>
                    </a:lnTo>
                    <a:lnTo>
                      <a:pt x="18415" y="484505"/>
                    </a:lnTo>
                    <a:lnTo>
                      <a:pt x="12065" y="472440"/>
                    </a:lnTo>
                    <a:lnTo>
                      <a:pt x="6350" y="460375"/>
                    </a:lnTo>
                    <a:lnTo>
                      <a:pt x="3175" y="448310"/>
                    </a:lnTo>
                    <a:lnTo>
                      <a:pt x="635" y="435610"/>
                    </a:lnTo>
                    <a:lnTo>
                      <a:pt x="0" y="423545"/>
                    </a:lnTo>
                    <a:lnTo>
                      <a:pt x="0" y="288925"/>
                    </a:lnTo>
                    <a:lnTo>
                      <a:pt x="635" y="276860"/>
                    </a:lnTo>
                    <a:lnTo>
                      <a:pt x="2540" y="264795"/>
                    </a:lnTo>
                    <a:lnTo>
                      <a:pt x="6350" y="252730"/>
                    </a:lnTo>
                    <a:lnTo>
                      <a:pt x="11430" y="240665"/>
                    </a:lnTo>
                    <a:lnTo>
                      <a:pt x="17780" y="229235"/>
                    </a:lnTo>
                    <a:lnTo>
                      <a:pt x="25400" y="217805"/>
                    </a:lnTo>
                    <a:lnTo>
                      <a:pt x="34290" y="206375"/>
                    </a:lnTo>
                    <a:lnTo>
                      <a:pt x="44450" y="194945"/>
                    </a:lnTo>
                    <a:lnTo>
                      <a:pt x="56515" y="184150"/>
                    </a:lnTo>
                    <a:lnTo>
                      <a:pt x="69215" y="173355"/>
                    </a:lnTo>
                    <a:lnTo>
                      <a:pt x="83185" y="163195"/>
                    </a:lnTo>
                    <a:lnTo>
                      <a:pt x="98425" y="153035"/>
                    </a:lnTo>
                    <a:lnTo>
                      <a:pt x="114935" y="143510"/>
                    </a:lnTo>
                    <a:lnTo>
                      <a:pt x="132715" y="133985"/>
                    </a:lnTo>
                    <a:lnTo>
                      <a:pt x="151130" y="125095"/>
                    </a:lnTo>
                    <a:lnTo>
                      <a:pt x="170815" y="116840"/>
                    </a:lnTo>
                    <a:lnTo>
                      <a:pt x="191770" y="108585"/>
                    </a:lnTo>
                    <a:lnTo>
                      <a:pt x="213360" y="100965"/>
                    </a:lnTo>
                    <a:lnTo>
                      <a:pt x="235585" y="93980"/>
                    </a:lnTo>
                    <a:lnTo>
                      <a:pt x="259080" y="87630"/>
                    </a:lnTo>
                    <a:lnTo>
                      <a:pt x="282575" y="81280"/>
                    </a:lnTo>
                    <a:lnTo>
                      <a:pt x="307340" y="76200"/>
                    </a:lnTo>
                    <a:lnTo>
                      <a:pt x="332740" y="71120"/>
                    </a:lnTo>
                    <a:lnTo>
                      <a:pt x="358140" y="66675"/>
                    </a:lnTo>
                    <a:lnTo>
                      <a:pt x="358775" y="0"/>
                    </a:lnTo>
                    <a:lnTo>
                      <a:pt x="537845" y="120650"/>
                    </a:lnTo>
                    <a:lnTo>
                      <a:pt x="358775" y="268605"/>
                    </a:lnTo>
                    <a:lnTo>
                      <a:pt x="359410" y="201930"/>
                    </a:lnTo>
                    <a:lnTo>
                      <a:pt x="332740" y="206375"/>
                    </a:lnTo>
                    <a:lnTo>
                      <a:pt x="307340" y="211455"/>
                    </a:lnTo>
                    <a:lnTo>
                      <a:pt x="281940" y="216535"/>
                    </a:lnTo>
                    <a:lnTo>
                      <a:pt x="257810" y="222885"/>
                    </a:lnTo>
                    <a:lnTo>
                      <a:pt x="234315" y="229870"/>
                    </a:lnTo>
                    <a:lnTo>
                      <a:pt x="211455" y="236855"/>
                    </a:lnTo>
                    <a:lnTo>
                      <a:pt x="189230" y="244475"/>
                    </a:lnTo>
                    <a:lnTo>
                      <a:pt x="168275" y="252730"/>
                    </a:lnTo>
                    <a:lnTo>
                      <a:pt x="148590" y="261620"/>
                    </a:lnTo>
                    <a:lnTo>
                      <a:pt x="129540" y="270510"/>
                    </a:lnTo>
                    <a:lnTo>
                      <a:pt x="111760" y="280035"/>
                    </a:lnTo>
                    <a:lnTo>
                      <a:pt x="95250" y="290195"/>
                    </a:lnTo>
                    <a:lnTo>
                      <a:pt x="80010" y="300355"/>
                    </a:lnTo>
                    <a:lnTo>
                      <a:pt x="66040" y="311150"/>
                    </a:lnTo>
                    <a:lnTo>
                      <a:pt x="52705" y="321945"/>
                    </a:lnTo>
                    <a:lnTo>
                      <a:pt x="41275" y="333375"/>
                    </a:lnTo>
                    <a:lnTo>
                      <a:pt x="31115" y="344805"/>
                    </a:lnTo>
                    <a:lnTo>
                      <a:pt x="22860" y="356235"/>
                    </a:lnTo>
                    <a:lnTo>
                      <a:pt x="22225" y="356235"/>
                    </a:lnTo>
                    <a:lnTo>
                      <a:pt x="31115" y="367665"/>
                    </a:lnTo>
                    <a:lnTo>
                      <a:pt x="40640" y="379095"/>
                    </a:lnTo>
                    <a:lnTo>
                      <a:pt x="52070" y="389890"/>
                    </a:lnTo>
                    <a:lnTo>
                      <a:pt x="64770" y="400685"/>
                    </a:lnTo>
                    <a:lnTo>
                      <a:pt x="78105" y="411480"/>
                    </a:lnTo>
                    <a:lnTo>
                      <a:pt x="93345" y="421640"/>
                    </a:lnTo>
                    <a:lnTo>
                      <a:pt x="109220" y="431165"/>
                    </a:lnTo>
                    <a:lnTo>
                      <a:pt x="126365" y="440690"/>
                    </a:lnTo>
                    <a:lnTo>
                      <a:pt x="144780" y="449580"/>
                    </a:lnTo>
                    <a:lnTo>
                      <a:pt x="163830" y="458470"/>
                    </a:lnTo>
                    <a:lnTo>
                      <a:pt x="184150" y="466725"/>
                    </a:lnTo>
                    <a:lnTo>
                      <a:pt x="205740" y="474345"/>
                    </a:lnTo>
                    <a:lnTo>
                      <a:pt x="227330" y="481330"/>
                    </a:lnTo>
                    <a:lnTo>
                      <a:pt x="250825" y="488315"/>
                    </a:lnTo>
                    <a:lnTo>
                      <a:pt x="274320" y="494030"/>
                    </a:lnTo>
                    <a:lnTo>
                      <a:pt x="298450" y="499745"/>
                    </a:lnTo>
                    <a:lnTo>
                      <a:pt x="323215" y="504825"/>
                    </a:lnTo>
                    <a:lnTo>
                      <a:pt x="349250" y="509270"/>
                    </a:lnTo>
                    <a:lnTo>
                      <a:pt x="375285" y="513715"/>
                    </a:lnTo>
                    <a:lnTo>
                      <a:pt x="401320" y="516890"/>
                    </a:lnTo>
                    <a:lnTo>
                      <a:pt x="428625" y="519430"/>
                    </a:lnTo>
                    <a:lnTo>
                      <a:pt x="455295" y="521970"/>
                    </a:lnTo>
                    <a:lnTo>
                      <a:pt x="482600" y="523240"/>
                    </a:lnTo>
                    <a:lnTo>
                      <a:pt x="510540" y="524510"/>
                    </a:lnTo>
                    <a:lnTo>
                      <a:pt x="537845" y="524510"/>
                    </a:lnTo>
                    <a:lnTo>
                      <a:pt x="537845" y="658495"/>
                    </a:lnTo>
                    <a:moveTo>
                      <a:pt x="537845" y="658495"/>
                    </a:moveTo>
                    <a:lnTo>
                      <a:pt x="509905" y="657860"/>
                    </a:lnTo>
                    <a:lnTo>
                      <a:pt x="481330" y="657225"/>
                    </a:lnTo>
                    <a:lnTo>
                      <a:pt x="454025" y="655320"/>
                    </a:lnTo>
                    <a:lnTo>
                      <a:pt x="426085" y="653415"/>
                    </a:lnTo>
                    <a:lnTo>
                      <a:pt x="398780" y="650240"/>
                    </a:lnTo>
                    <a:lnTo>
                      <a:pt x="371475" y="647065"/>
                    </a:lnTo>
                    <a:lnTo>
                      <a:pt x="344805" y="642620"/>
                    </a:lnTo>
                    <a:lnTo>
                      <a:pt x="318770" y="638175"/>
                    </a:lnTo>
                    <a:lnTo>
                      <a:pt x="293370" y="633095"/>
                    </a:lnTo>
                    <a:lnTo>
                      <a:pt x="268605" y="626745"/>
                    </a:lnTo>
                    <a:lnTo>
                      <a:pt x="245110" y="620395"/>
                    </a:lnTo>
                    <a:lnTo>
                      <a:pt x="221615" y="613410"/>
                    </a:lnTo>
                    <a:lnTo>
                      <a:pt x="199390" y="606425"/>
                    </a:lnTo>
                    <a:lnTo>
                      <a:pt x="177800" y="598170"/>
                    </a:lnTo>
                    <a:lnTo>
                      <a:pt x="157480" y="589915"/>
                    </a:lnTo>
                    <a:lnTo>
                      <a:pt x="138430" y="581025"/>
                    </a:lnTo>
                    <a:lnTo>
                      <a:pt x="120015" y="571500"/>
                    </a:lnTo>
                    <a:lnTo>
                      <a:pt x="102870" y="561340"/>
                    </a:lnTo>
                    <a:lnTo>
                      <a:pt x="86995" y="551815"/>
                    </a:lnTo>
                    <a:lnTo>
                      <a:pt x="71755" y="541020"/>
                    </a:lnTo>
                    <a:lnTo>
                      <a:pt x="58420" y="530225"/>
                    </a:lnTo>
                    <a:lnTo>
                      <a:pt x="46355" y="518795"/>
                    </a:lnTo>
                    <a:lnTo>
                      <a:pt x="35560" y="508000"/>
                    </a:lnTo>
                    <a:lnTo>
                      <a:pt x="26035" y="495935"/>
                    </a:lnTo>
                    <a:lnTo>
                      <a:pt x="18415" y="484505"/>
                    </a:lnTo>
                    <a:lnTo>
                      <a:pt x="12065" y="472440"/>
                    </a:lnTo>
                    <a:lnTo>
                      <a:pt x="6350" y="460375"/>
                    </a:lnTo>
                    <a:lnTo>
                      <a:pt x="3175" y="448310"/>
                    </a:lnTo>
                    <a:lnTo>
                      <a:pt x="635" y="435610"/>
                    </a:lnTo>
                    <a:lnTo>
                      <a:pt x="0" y="423545"/>
                    </a:lnTo>
                    <a:lnTo>
                      <a:pt x="0" y="288925"/>
                    </a:lnTo>
                    <a:lnTo>
                      <a:pt x="0" y="293370"/>
                    </a:lnTo>
                    <a:lnTo>
                      <a:pt x="635" y="297815"/>
                    </a:lnTo>
                    <a:lnTo>
                      <a:pt x="635" y="302895"/>
                    </a:lnTo>
                    <a:lnTo>
                      <a:pt x="1905" y="307340"/>
                    </a:lnTo>
                    <a:lnTo>
                      <a:pt x="2540" y="311785"/>
                    </a:lnTo>
                    <a:lnTo>
                      <a:pt x="3810" y="316230"/>
                    </a:lnTo>
                    <a:lnTo>
                      <a:pt x="5080" y="320675"/>
                    </a:lnTo>
                    <a:lnTo>
                      <a:pt x="6350" y="325120"/>
                    </a:lnTo>
                    <a:lnTo>
                      <a:pt x="8255" y="329565"/>
                    </a:lnTo>
                    <a:lnTo>
                      <a:pt x="10160" y="334010"/>
                    </a:lnTo>
                    <a:lnTo>
                      <a:pt x="12065" y="338455"/>
                    </a:lnTo>
                    <a:lnTo>
                      <a:pt x="14605" y="342900"/>
                    </a:lnTo>
                    <a:lnTo>
                      <a:pt x="17145" y="347345"/>
                    </a:lnTo>
                    <a:lnTo>
                      <a:pt x="19685" y="351790"/>
                    </a:lnTo>
                    <a:lnTo>
                      <a:pt x="22225" y="356235"/>
                    </a:lnTo>
                    <a:lnTo>
                      <a:pt x="22225" y="356235"/>
                    </a:lnTo>
                    <a:lnTo>
                      <a:pt x="31115" y="367665"/>
                    </a:lnTo>
                    <a:lnTo>
                      <a:pt x="40640" y="379095"/>
                    </a:lnTo>
                    <a:lnTo>
                      <a:pt x="52070" y="389890"/>
                    </a:lnTo>
                    <a:lnTo>
                      <a:pt x="64770" y="400685"/>
                    </a:lnTo>
                    <a:lnTo>
                      <a:pt x="78105" y="411480"/>
                    </a:lnTo>
                    <a:lnTo>
                      <a:pt x="93345" y="421640"/>
                    </a:lnTo>
                    <a:lnTo>
                      <a:pt x="109220" y="431165"/>
                    </a:lnTo>
                    <a:lnTo>
                      <a:pt x="126365" y="440690"/>
                    </a:lnTo>
                    <a:lnTo>
                      <a:pt x="144780" y="449580"/>
                    </a:lnTo>
                    <a:lnTo>
                      <a:pt x="163830" y="458470"/>
                    </a:lnTo>
                    <a:lnTo>
                      <a:pt x="184150" y="466725"/>
                    </a:lnTo>
                    <a:lnTo>
                      <a:pt x="205740" y="474345"/>
                    </a:lnTo>
                    <a:lnTo>
                      <a:pt x="227330" y="481330"/>
                    </a:lnTo>
                    <a:lnTo>
                      <a:pt x="250825" y="488315"/>
                    </a:lnTo>
                    <a:lnTo>
                      <a:pt x="274320" y="494030"/>
                    </a:lnTo>
                    <a:lnTo>
                      <a:pt x="298450" y="499745"/>
                    </a:lnTo>
                    <a:lnTo>
                      <a:pt x="323215" y="504825"/>
                    </a:lnTo>
                    <a:lnTo>
                      <a:pt x="349250" y="509270"/>
                    </a:lnTo>
                    <a:lnTo>
                      <a:pt x="375285" y="513715"/>
                    </a:lnTo>
                    <a:lnTo>
                      <a:pt x="401320" y="516890"/>
                    </a:lnTo>
                    <a:lnTo>
                      <a:pt x="428625" y="519430"/>
                    </a:lnTo>
                    <a:lnTo>
                      <a:pt x="455295" y="521970"/>
                    </a:lnTo>
                    <a:lnTo>
                      <a:pt x="482600" y="523240"/>
                    </a:lnTo>
                    <a:lnTo>
                      <a:pt x="510540" y="524510"/>
                    </a:lnTo>
                    <a:lnTo>
                      <a:pt x="537845" y="524510"/>
                    </a:lnTo>
                    <a:lnTo>
                      <a:pt x="537845" y="658495"/>
                    </a:lnTo>
                  </a:path>
                </a:pathLst>
              </a:custGeom>
              <a:noFill/>
              <a:ln w="25560">
                <a:solidFill>
                  <a:srgbClr val="00FF00"/>
                </a:solidFill>
                <a:miter/>
              </a:ln>
            </p:spPr>
            <p:style>
              <a:lnRef idx="0">
                <a:scrgbClr r="0" g="0" b="0"/>
              </a:lnRef>
              <a:fillRef idx="0">
                <a:scrgbClr r="0" g="0" b="0"/>
              </a:fillRef>
              <a:effectRef idx="0">
                <a:scrgbClr r="0" g="0" b="0"/>
              </a:effectRef>
              <a:fontRef idx="minor"/>
            </p:style>
          </p:sp>
        </p:grpSp>
      </p:grpSp>
    </p:spTree>
    <p:extLst>
      <p:ext uri="{BB962C8B-B14F-4D97-AF65-F5344CB8AC3E}">
        <p14:creationId xmlns:p14="http://schemas.microsoft.com/office/powerpoint/2010/main" val="947118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Lower Load</a:t>
            </a:r>
          </a:p>
          <a:p>
            <a:r>
              <a:rPr lang="en-US" sz="2400" dirty="0"/>
              <a:t>Extend arm downward, point forefinger down, move hand in small horizontal circles</a:t>
            </a:r>
          </a:p>
        </p:txBody>
      </p:sp>
      <p:grpSp>
        <p:nvGrpSpPr>
          <p:cNvPr id="5" name="Group 4">
            <a:extLst>
              <a:ext uri="{FF2B5EF4-FFF2-40B4-BE49-F238E27FC236}">
                <a16:creationId xmlns:a16="http://schemas.microsoft.com/office/drawing/2014/main" id="{50C9E429-5217-D87A-C6C2-2EE0C6792CC8}"/>
              </a:ext>
            </a:extLst>
          </p:cNvPr>
          <p:cNvGrpSpPr/>
          <p:nvPr/>
        </p:nvGrpSpPr>
        <p:grpSpPr>
          <a:xfrm>
            <a:off x="0" y="0"/>
            <a:ext cx="4736892" cy="6853085"/>
            <a:chOff x="0" y="0"/>
            <a:chExt cx="4736892" cy="6853085"/>
          </a:xfrm>
        </p:grpSpPr>
        <p:pic>
          <p:nvPicPr>
            <p:cNvPr id="12" name="Picture 11">
              <a:extLst>
                <a:ext uri="{FF2B5EF4-FFF2-40B4-BE49-F238E27FC236}">
                  <a16:creationId xmlns:a16="http://schemas.microsoft.com/office/drawing/2014/main" id="{E674ACDF-F090-1F81-5556-4AEC28DFC55B}"/>
                </a:ext>
              </a:extLst>
            </p:cNvPr>
            <p:cNvPicPr/>
            <p:nvPr/>
          </p:nvPicPr>
          <p:blipFill>
            <a:blip r:embed="rId2"/>
            <a:stretch/>
          </p:blipFill>
          <p:spPr>
            <a:xfrm>
              <a:off x="0" y="0"/>
              <a:ext cx="4736892" cy="6853085"/>
            </a:xfrm>
            <a:prstGeom prst="rect">
              <a:avLst/>
            </a:prstGeom>
            <a:ln>
              <a:noFill/>
            </a:ln>
          </p:spPr>
        </p:pic>
        <p:sp>
          <p:nvSpPr>
            <p:cNvPr id="16" name="CustomShape 5">
              <a:extLst>
                <a:ext uri="{FF2B5EF4-FFF2-40B4-BE49-F238E27FC236}">
                  <a16:creationId xmlns:a16="http://schemas.microsoft.com/office/drawing/2014/main" id="{9E197BC2-133E-D9FA-0527-14A81FE35966}"/>
                </a:ext>
              </a:extLst>
            </p:cNvPr>
            <p:cNvSpPr/>
            <p:nvPr/>
          </p:nvSpPr>
          <p:spPr>
            <a:xfrm>
              <a:off x="630861" y="5244953"/>
              <a:ext cx="304920" cy="380880"/>
            </a:xfrm>
            <a:custGeom>
              <a:avLst/>
              <a:gdLst/>
              <a:ahLst/>
              <a:cxnLst/>
              <a:rect l="0" t="0" r="r" b="b"/>
              <a:pathLst>
                <a:path w="539115" h="659130">
                  <a:moveTo>
                    <a:pt x="0" y="0"/>
                  </a:moveTo>
                  <a:lnTo>
                    <a:pt x="27940" y="635"/>
                  </a:lnTo>
                  <a:lnTo>
                    <a:pt x="56515" y="1270"/>
                  </a:lnTo>
                  <a:lnTo>
                    <a:pt x="84455" y="3175"/>
                  </a:lnTo>
                  <a:lnTo>
                    <a:pt x="111760" y="5080"/>
                  </a:lnTo>
                  <a:lnTo>
                    <a:pt x="139065" y="8255"/>
                  </a:lnTo>
                  <a:lnTo>
                    <a:pt x="166370" y="11430"/>
                  </a:lnTo>
                  <a:lnTo>
                    <a:pt x="193040" y="15875"/>
                  </a:lnTo>
                  <a:lnTo>
                    <a:pt x="219075" y="20320"/>
                  </a:lnTo>
                  <a:lnTo>
                    <a:pt x="244475" y="25400"/>
                  </a:lnTo>
                  <a:lnTo>
                    <a:pt x="269240" y="31750"/>
                  </a:lnTo>
                  <a:lnTo>
                    <a:pt x="293370" y="38100"/>
                  </a:lnTo>
                  <a:lnTo>
                    <a:pt x="316230" y="45085"/>
                  </a:lnTo>
                  <a:lnTo>
                    <a:pt x="339090" y="52070"/>
                  </a:lnTo>
                  <a:lnTo>
                    <a:pt x="360045" y="60325"/>
                  </a:lnTo>
                  <a:lnTo>
                    <a:pt x="381000" y="68580"/>
                  </a:lnTo>
                  <a:lnTo>
                    <a:pt x="400050" y="77470"/>
                  </a:lnTo>
                  <a:lnTo>
                    <a:pt x="418465" y="86995"/>
                  </a:lnTo>
                  <a:lnTo>
                    <a:pt x="435610" y="97155"/>
                  </a:lnTo>
                  <a:lnTo>
                    <a:pt x="451485" y="106680"/>
                  </a:lnTo>
                  <a:lnTo>
                    <a:pt x="466090" y="117475"/>
                  </a:lnTo>
                  <a:lnTo>
                    <a:pt x="480060" y="128270"/>
                  </a:lnTo>
                  <a:lnTo>
                    <a:pt x="492125" y="139700"/>
                  </a:lnTo>
                  <a:lnTo>
                    <a:pt x="502920" y="150495"/>
                  </a:lnTo>
                  <a:lnTo>
                    <a:pt x="511810" y="162560"/>
                  </a:lnTo>
                  <a:lnTo>
                    <a:pt x="520065" y="173990"/>
                  </a:lnTo>
                  <a:lnTo>
                    <a:pt x="526415" y="186055"/>
                  </a:lnTo>
                  <a:lnTo>
                    <a:pt x="532130" y="198120"/>
                  </a:lnTo>
                  <a:lnTo>
                    <a:pt x="535305" y="210185"/>
                  </a:lnTo>
                  <a:lnTo>
                    <a:pt x="537845" y="222885"/>
                  </a:lnTo>
                  <a:lnTo>
                    <a:pt x="538480" y="234950"/>
                  </a:lnTo>
                  <a:lnTo>
                    <a:pt x="538480" y="369570"/>
                  </a:lnTo>
                  <a:lnTo>
                    <a:pt x="537845" y="381635"/>
                  </a:lnTo>
                  <a:lnTo>
                    <a:pt x="535940" y="393700"/>
                  </a:lnTo>
                  <a:lnTo>
                    <a:pt x="532130" y="405765"/>
                  </a:lnTo>
                  <a:lnTo>
                    <a:pt x="527050" y="417830"/>
                  </a:lnTo>
                  <a:lnTo>
                    <a:pt x="520700" y="429260"/>
                  </a:lnTo>
                  <a:lnTo>
                    <a:pt x="513080" y="440690"/>
                  </a:lnTo>
                  <a:lnTo>
                    <a:pt x="504190" y="452120"/>
                  </a:lnTo>
                  <a:lnTo>
                    <a:pt x="494030" y="463550"/>
                  </a:lnTo>
                  <a:lnTo>
                    <a:pt x="481965" y="474345"/>
                  </a:lnTo>
                  <a:lnTo>
                    <a:pt x="469265" y="485140"/>
                  </a:lnTo>
                  <a:lnTo>
                    <a:pt x="455295" y="495300"/>
                  </a:lnTo>
                  <a:lnTo>
                    <a:pt x="439420" y="505460"/>
                  </a:lnTo>
                  <a:lnTo>
                    <a:pt x="422910" y="514985"/>
                  </a:lnTo>
                  <a:lnTo>
                    <a:pt x="405765" y="524510"/>
                  </a:lnTo>
                  <a:lnTo>
                    <a:pt x="386715" y="533400"/>
                  </a:lnTo>
                  <a:lnTo>
                    <a:pt x="367030" y="541655"/>
                  </a:lnTo>
                  <a:lnTo>
                    <a:pt x="346710" y="549910"/>
                  </a:lnTo>
                  <a:lnTo>
                    <a:pt x="325120" y="557530"/>
                  </a:lnTo>
                  <a:lnTo>
                    <a:pt x="302260" y="564515"/>
                  </a:lnTo>
                  <a:lnTo>
                    <a:pt x="279400" y="570865"/>
                  </a:lnTo>
                  <a:lnTo>
                    <a:pt x="255270" y="577215"/>
                  </a:lnTo>
                  <a:lnTo>
                    <a:pt x="230505" y="582295"/>
                  </a:lnTo>
                  <a:lnTo>
                    <a:pt x="205105" y="587375"/>
                  </a:lnTo>
                  <a:lnTo>
                    <a:pt x="179705" y="591820"/>
                  </a:lnTo>
                  <a:lnTo>
                    <a:pt x="179070" y="658495"/>
                  </a:lnTo>
                  <a:lnTo>
                    <a:pt x="0" y="537845"/>
                  </a:lnTo>
                  <a:lnTo>
                    <a:pt x="179070" y="389890"/>
                  </a:lnTo>
                  <a:lnTo>
                    <a:pt x="178435" y="456565"/>
                  </a:lnTo>
                  <a:lnTo>
                    <a:pt x="205105" y="452120"/>
                  </a:lnTo>
                  <a:lnTo>
                    <a:pt x="230505" y="447040"/>
                  </a:lnTo>
                  <a:lnTo>
                    <a:pt x="255905" y="441960"/>
                  </a:lnTo>
                  <a:lnTo>
                    <a:pt x="280035" y="435610"/>
                  </a:lnTo>
                  <a:lnTo>
                    <a:pt x="304165" y="428625"/>
                  </a:lnTo>
                  <a:lnTo>
                    <a:pt x="327025" y="421640"/>
                  </a:lnTo>
                  <a:lnTo>
                    <a:pt x="348615" y="414020"/>
                  </a:lnTo>
                  <a:lnTo>
                    <a:pt x="369570" y="405765"/>
                  </a:lnTo>
                  <a:lnTo>
                    <a:pt x="389890" y="396875"/>
                  </a:lnTo>
                  <a:lnTo>
                    <a:pt x="408305" y="387985"/>
                  </a:lnTo>
                  <a:lnTo>
                    <a:pt x="426085" y="378460"/>
                  </a:lnTo>
                  <a:lnTo>
                    <a:pt x="443230" y="368300"/>
                  </a:lnTo>
                  <a:lnTo>
                    <a:pt x="458470" y="358140"/>
                  </a:lnTo>
                  <a:lnTo>
                    <a:pt x="472440" y="347345"/>
                  </a:lnTo>
                  <a:lnTo>
                    <a:pt x="485140" y="336550"/>
                  </a:lnTo>
                  <a:lnTo>
                    <a:pt x="497205" y="325755"/>
                  </a:lnTo>
                  <a:lnTo>
                    <a:pt x="507365" y="313690"/>
                  </a:lnTo>
                  <a:lnTo>
                    <a:pt x="515620" y="302260"/>
                  </a:lnTo>
                  <a:lnTo>
                    <a:pt x="516255" y="302260"/>
                  </a:lnTo>
                  <a:lnTo>
                    <a:pt x="507365" y="290830"/>
                  </a:lnTo>
                  <a:lnTo>
                    <a:pt x="497840" y="279400"/>
                  </a:lnTo>
                  <a:lnTo>
                    <a:pt x="486410" y="268605"/>
                  </a:lnTo>
                  <a:lnTo>
                    <a:pt x="473710" y="257810"/>
                  </a:lnTo>
                  <a:lnTo>
                    <a:pt x="460375" y="247015"/>
                  </a:lnTo>
                  <a:lnTo>
                    <a:pt x="445135" y="236855"/>
                  </a:lnTo>
                  <a:lnTo>
                    <a:pt x="429260" y="227330"/>
                  </a:lnTo>
                  <a:lnTo>
                    <a:pt x="412115" y="217805"/>
                  </a:lnTo>
                  <a:lnTo>
                    <a:pt x="393700" y="208915"/>
                  </a:lnTo>
                  <a:lnTo>
                    <a:pt x="374015" y="200025"/>
                  </a:lnTo>
                  <a:lnTo>
                    <a:pt x="353695" y="191770"/>
                  </a:lnTo>
                  <a:lnTo>
                    <a:pt x="332740" y="184150"/>
                  </a:lnTo>
                  <a:lnTo>
                    <a:pt x="310515" y="177165"/>
                  </a:lnTo>
                  <a:lnTo>
                    <a:pt x="287655" y="170180"/>
                  </a:lnTo>
                  <a:lnTo>
                    <a:pt x="264160" y="164465"/>
                  </a:lnTo>
                  <a:lnTo>
                    <a:pt x="239395" y="158750"/>
                  </a:lnTo>
                  <a:lnTo>
                    <a:pt x="214630" y="153670"/>
                  </a:lnTo>
                  <a:lnTo>
                    <a:pt x="189230" y="149225"/>
                  </a:lnTo>
                  <a:lnTo>
                    <a:pt x="163195" y="144780"/>
                  </a:lnTo>
                  <a:lnTo>
                    <a:pt x="136525" y="141605"/>
                  </a:lnTo>
                  <a:lnTo>
                    <a:pt x="109855" y="139065"/>
                  </a:lnTo>
                  <a:lnTo>
                    <a:pt x="82550" y="136525"/>
                  </a:lnTo>
                  <a:lnTo>
                    <a:pt x="55245" y="135255"/>
                  </a:lnTo>
                  <a:lnTo>
                    <a:pt x="27305" y="133985"/>
                  </a:lnTo>
                  <a:lnTo>
                    <a:pt x="0" y="133985"/>
                  </a:lnTo>
                  <a:lnTo>
                    <a:pt x="0" y="0"/>
                  </a:lnTo>
                  <a:moveTo>
                    <a:pt x="0" y="0"/>
                  </a:moveTo>
                  <a:lnTo>
                    <a:pt x="27940" y="635"/>
                  </a:lnTo>
                  <a:lnTo>
                    <a:pt x="56515" y="1270"/>
                  </a:lnTo>
                  <a:lnTo>
                    <a:pt x="84455" y="3175"/>
                  </a:lnTo>
                  <a:lnTo>
                    <a:pt x="111760" y="5080"/>
                  </a:lnTo>
                  <a:lnTo>
                    <a:pt x="139065" y="8255"/>
                  </a:lnTo>
                  <a:lnTo>
                    <a:pt x="166370" y="11430"/>
                  </a:lnTo>
                  <a:lnTo>
                    <a:pt x="193040" y="15875"/>
                  </a:lnTo>
                  <a:lnTo>
                    <a:pt x="219075" y="20320"/>
                  </a:lnTo>
                  <a:lnTo>
                    <a:pt x="244475" y="25400"/>
                  </a:lnTo>
                  <a:lnTo>
                    <a:pt x="269240" y="31750"/>
                  </a:lnTo>
                  <a:lnTo>
                    <a:pt x="293370" y="38100"/>
                  </a:lnTo>
                  <a:lnTo>
                    <a:pt x="316230" y="45085"/>
                  </a:lnTo>
                  <a:lnTo>
                    <a:pt x="339090" y="52070"/>
                  </a:lnTo>
                  <a:lnTo>
                    <a:pt x="360045" y="60325"/>
                  </a:lnTo>
                  <a:lnTo>
                    <a:pt x="381000" y="68580"/>
                  </a:lnTo>
                  <a:lnTo>
                    <a:pt x="400050" y="77470"/>
                  </a:lnTo>
                  <a:lnTo>
                    <a:pt x="418465" y="86995"/>
                  </a:lnTo>
                  <a:lnTo>
                    <a:pt x="435610" y="97155"/>
                  </a:lnTo>
                  <a:lnTo>
                    <a:pt x="451485" y="106680"/>
                  </a:lnTo>
                  <a:lnTo>
                    <a:pt x="466090" y="117475"/>
                  </a:lnTo>
                  <a:lnTo>
                    <a:pt x="480060" y="128270"/>
                  </a:lnTo>
                  <a:lnTo>
                    <a:pt x="492125" y="139700"/>
                  </a:lnTo>
                  <a:lnTo>
                    <a:pt x="502920" y="150495"/>
                  </a:lnTo>
                  <a:lnTo>
                    <a:pt x="511810" y="162560"/>
                  </a:lnTo>
                  <a:lnTo>
                    <a:pt x="520065" y="173990"/>
                  </a:lnTo>
                  <a:lnTo>
                    <a:pt x="526415" y="186055"/>
                  </a:lnTo>
                  <a:lnTo>
                    <a:pt x="532130" y="198120"/>
                  </a:lnTo>
                  <a:lnTo>
                    <a:pt x="535305" y="210185"/>
                  </a:lnTo>
                  <a:lnTo>
                    <a:pt x="537845" y="222885"/>
                  </a:lnTo>
                  <a:lnTo>
                    <a:pt x="538480" y="234950"/>
                  </a:lnTo>
                  <a:lnTo>
                    <a:pt x="538480" y="369570"/>
                  </a:lnTo>
                  <a:lnTo>
                    <a:pt x="538480" y="365125"/>
                  </a:lnTo>
                  <a:lnTo>
                    <a:pt x="537845" y="360680"/>
                  </a:lnTo>
                  <a:lnTo>
                    <a:pt x="537845" y="355600"/>
                  </a:lnTo>
                  <a:lnTo>
                    <a:pt x="536575" y="351155"/>
                  </a:lnTo>
                  <a:lnTo>
                    <a:pt x="535940" y="346710"/>
                  </a:lnTo>
                  <a:lnTo>
                    <a:pt x="534670" y="342265"/>
                  </a:lnTo>
                  <a:lnTo>
                    <a:pt x="533400" y="337820"/>
                  </a:lnTo>
                  <a:lnTo>
                    <a:pt x="532130" y="333375"/>
                  </a:lnTo>
                  <a:lnTo>
                    <a:pt x="530225" y="328930"/>
                  </a:lnTo>
                  <a:lnTo>
                    <a:pt x="528320" y="324485"/>
                  </a:lnTo>
                  <a:lnTo>
                    <a:pt x="526415" y="320040"/>
                  </a:lnTo>
                  <a:lnTo>
                    <a:pt x="523875" y="315595"/>
                  </a:lnTo>
                  <a:lnTo>
                    <a:pt x="521335" y="311150"/>
                  </a:lnTo>
                  <a:lnTo>
                    <a:pt x="518795" y="306705"/>
                  </a:lnTo>
                  <a:lnTo>
                    <a:pt x="516255" y="302260"/>
                  </a:lnTo>
                  <a:lnTo>
                    <a:pt x="516255" y="302260"/>
                  </a:lnTo>
                  <a:lnTo>
                    <a:pt x="507365" y="290830"/>
                  </a:lnTo>
                  <a:lnTo>
                    <a:pt x="497840" y="279400"/>
                  </a:lnTo>
                  <a:lnTo>
                    <a:pt x="486410" y="268605"/>
                  </a:lnTo>
                  <a:lnTo>
                    <a:pt x="473710" y="257810"/>
                  </a:lnTo>
                  <a:lnTo>
                    <a:pt x="460375" y="247015"/>
                  </a:lnTo>
                  <a:lnTo>
                    <a:pt x="445135" y="236855"/>
                  </a:lnTo>
                  <a:lnTo>
                    <a:pt x="429260" y="227330"/>
                  </a:lnTo>
                  <a:lnTo>
                    <a:pt x="412115" y="217805"/>
                  </a:lnTo>
                  <a:lnTo>
                    <a:pt x="393700" y="208915"/>
                  </a:lnTo>
                  <a:lnTo>
                    <a:pt x="374015" y="200025"/>
                  </a:lnTo>
                  <a:lnTo>
                    <a:pt x="353695" y="191770"/>
                  </a:lnTo>
                  <a:lnTo>
                    <a:pt x="332740" y="184150"/>
                  </a:lnTo>
                  <a:lnTo>
                    <a:pt x="310515" y="177165"/>
                  </a:lnTo>
                  <a:lnTo>
                    <a:pt x="287655" y="170180"/>
                  </a:lnTo>
                  <a:lnTo>
                    <a:pt x="264160" y="164465"/>
                  </a:lnTo>
                  <a:lnTo>
                    <a:pt x="239395" y="158750"/>
                  </a:lnTo>
                  <a:lnTo>
                    <a:pt x="214630" y="153670"/>
                  </a:lnTo>
                  <a:lnTo>
                    <a:pt x="189230" y="149225"/>
                  </a:lnTo>
                  <a:lnTo>
                    <a:pt x="163195" y="144780"/>
                  </a:lnTo>
                  <a:lnTo>
                    <a:pt x="136525" y="141605"/>
                  </a:lnTo>
                  <a:lnTo>
                    <a:pt x="109855" y="139065"/>
                  </a:lnTo>
                  <a:lnTo>
                    <a:pt x="82550" y="136525"/>
                  </a:lnTo>
                  <a:lnTo>
                    <a:pt x="55245" y="135255"/>
                  </a:lnTo>
                  <a:lnTo>
                    <a:pt x="27305" y="133985"/>
                  </a:lnTo>
                  <a:lnTo>
                    <a:pt x="0" y="133985"/>
                  </a:lnTo>
                  <a:lnTo>
                    <a:pt x="0" y="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7" name="CustomShape 6">
              <a:extLst>
                <a:ext uri="{FF2B5EF4-FFF2-40B4-BE49-F238E27FC236}">
                  <a16:creationId xmlns:a16="http://schemas.microsoft.com/office/drawing/2014/main" id="{07CC3A4A-46B4-B9DB-211F-407450B72F7D}"/>
                </a:ext>
              </a:extLst>
            </p:cNvPr>
            <p:cNvSpPr/>
            <p:nvPr/>
          </p:nvSpPr>
          <p:spPr>
            <a:xfrm>
              <a:off x="172941" y="5244953"/>
              <a:ext cx="304920" cy="380880"/>
            </a:xfrm>
            <a:custGeom>
              <a:avLst/>
              <a:gdLst/>
              <a:ahLst/>
              <a:cxnLst/>
              <a:rect l="0" t="0" r="r" b="b"/>
              <a:pathLst>
                <a:path w="539115" h="659130">
                  <a:moveTo>
                    <a:pt x="538480" y="658495"/>
                  </a:moveTo>
                  <a:lnTo>
                    <a:pt x="510540" y="657860"/>
                  </a:lnTo>
                  <a:lnTo>
                    <a:pt x="481965" y="657225"/>
                  </a:lnTo>
                  <a:lnTo>
                    <a:pt x="454025" y="655320"/>
                  </a:lnTo>
                  <a:lnTo>
                    <a:pt x="426720" y="653415"/>
                  </a:lnTo>
                  <a:lnTo>
                    <a:pt x="399415" y="650240"/>
                  </a:lnTo>
                  <a:lnTo>
                    <a:pt x="372110" y="647065"/>
                  </a:lnTo>
                  <a:lnTo>
                    <a:pt x="345440" y="642620"/>
                  </a:lnTo>
                  <a:lnTo>
                    <a:pt x="319405" y="638175"/>
                  </a:lnTo>
                  <a:lnTo>
                    <a:pt x="294005" y="633095"/>
                  </a:lnTo>
                  <a:lnTo>
                    <a:pt x="269240" y="626745"/>
                  </a:lnTo>
                  <a:lnTo>
                    <a:pt x="245110" y="620395"/>
                  </a:lnTo>
                  <a:lnTo>
                    <a:pt x="222250" y="613410"/>
                  </a:lnTo>
                  <a:lnTo>
                    <a:pt x="199390" y="606425"/>
                  </a:lnTo>
                  <a:lnTo>
                    <a:pt x="178435" y="598170"/>
                  </a:lnTo>
                  <a:lnTo>
                    <a:pt x="157480" y="589915"/>
                  </a:lnTo>
                  <a:lnTo>
                    <a:pt x="138430" y="581025"/>
                  </a:lnTo>
                  <a:lnTo>
                    <a:pt x="120015" y="571500"/>
                  </a:lnTo>
                  <a:lnTo>
                    <a:pt x="102870" y="561340"/>
                  </a:lnTo>
                  <a:lnTo>
                    <a:pt x="86995" y="551815"/>
                  </a:lnTo>
                  <a:lnTo>
                    <a:pt x="72390" y="541020"/>
                  </a:lnTo>
                  <a:lnTo>
                    <a:pt x="58420" y="530225"/>
                  </a:lnTo>
                  <a:lnTo>
                    <a:pt x="46355" y="518795"/>
                  </a:lnTo>
                  <a:lnTo>
                    <a:pt x="35560" y="508000"/>
                  </a:lnTo>
                  <a:lnTo>
                    <a:pt x="26670" y="495935"/>
                  </a:lnTo>
                  <a:lnTo>
                    <a:pt x="18415" y="484505"/>
                  </a:lnTo>
                  <a:lnTo>
                    <a:pt x="12065" y="472440"/>
                  </a:lnTo>
                  <a:lnTo>
                    <a:pt x="6350" y="460375"/>
                  </a:lnTo>
                  <a:lnTo>
                    <a:pt x="3175" y="448310"/>
                  </a:lnTo>
                  <a:lnTo>
                    <a:pt x="635" y="435610"/>
                  </a:lnTo>
                  <a:lnTo>
                    <a:pt x="0" y="423545"/>
                  </a:lnTo>
                  <a:lnTo>
                    <a:pt x="0" y="288925"/>
                  </a:lnTo>
                  <a:lnTo>
                    <a:pt x="635" y="276860"/>
                  </a:lnTo>
                  <a:lnTo>
                    <a:pt x="2540" y="264795"/>
                  </a:lnTo>
                  <a:lnTo>
                    <a:pt x="6350" y="252730"/>
                  </a:lnTo>
                  <a:lnTo>
                    <a:pt x="11430" y="240665"/>
                  </a:lnTo>
                  <a:lnTo>
                    <a:pt x="17780" y="229235"/>
                  </a:lnTo>
                  <a:lnTo>
                    <a:pt x="25400" y="217805"/>
                  </a:lnTo>
                  <a:lnTo>
                    <a:pt x="34290" y="206375"/>
                  </a:lnTo>
                  <a:lnTo>
                    <a:pt x="44450" y="194945"/>
                  </a:lnTo>
                  <a:lnTo>
                    <a:pt x="56515" y="184150"/>
                  </a:lnTo>
                  <a:lnTo>
                    <a:pt x="69215" y="173355"/>
                  </a:lnTo>
                  <a:lnTo>
                    <a:pt x="83185" y="163195"/>
                  </a:lnTo>
                  <a:lnTo>
                    <a:pt x="99060" y="153035"/>
                  </a:lnTo>
                  <a:lnTo>
                    <a:pt x="115570" y="143510"/>
                  </a:lnTo>
                  <a:lnTo>
                    <a:pt x="132715" y="133985"/>
                  </a:lnTo>
                  <a:lnTo>
                    <a:pt x="151765" y="125095"/>
                  </a:lnTo>
                  <a:lnTo>
                    <a:pt x="171450" y="116840"/>
                  </a:lnTo>
                  <a:lnTo>
                    <a:pt x="191770" y="108585"/>
                  </a:lnTo>
                  <a:lnTo>
                    <a:pt x="213360" y="100965"/>
                  </a:lnTo>
                  <a:lnTo>
                    <a:pt x="236220" y="93980"/>
                  </a:lnTo>
                  <a:lnTo>
                    <a:pt x="259080" y="87630"/>
                  </a:lnTo>
                  <a:lnTo>
                    <a:pt x="283210" y="81280"/>
                  </a:lnTo>
                  <a:lnTo>
                    <a:pt x="307975" y="76200"/>
                  </a:lnTo>
                  <a:lnTo>
                    <a:pt x="333375" y="71120"/>
                  </a:lnTo>
                  <a:lnTo>
                    <a:pt x="358775" y="66675"/>
                  </a:lnTo>
                  <a:lnTo>
                    <a:pt x="359410" y="0"/>
                  </a:lnTo>
                  <a:lnTo>
                    <a:pt x="538480" y="120650"/>
                  </a:lnTo>
                  <a:lnTo>
                    <a:pt x="359410" y="268605"/>
                  </a:lnTo>
                  <a:lnTo>
                    <a:pt x="360045" y="201930"/>
                  </a:lnTo>
                  <a:lnTo>
                    <a:pt x="333375" y="206375"/>
                  </a:lnTo>
                  <a:lnTo>
                    <a:pt x="307975" y="211455"/>
                  </a:lnTo>
                  <a:lnTo>
                    <a:pt x="282575" y="216535"/>
                  </a:lnTo>
                  <a:lnTo>
                    <a:pt x="258445" y="222885"/>
                  </a:lnTo>
                  <a:lnTo>
                    <a:pt x="234315" y="229870"/>
                  </a:lnTo>
                  <a:lnTo>
                    <a:pt x="211455" y="236855"/>
                  </a:lnTo>
                  <a:lnTo>
                    <a:pt x="189865" y="244475"/>
                  </a:lnTo>
                  <a:lnTo>
                    <a:pt x="168910" y="252730"/>
                  </a:lnTo>
                  <a:lnTo>
                    <a:pt x="148590" y="261620"/>
                  </a:lnTo>
                  <a:lnTo>
                    <a:pt x="130175" y="270510"/>
                  </a:lnTo>
                  <a:lnTo>
                    <a:pt x="112395" y="280035"/>
                  </a:lnTo>
                  <a:lnTo>
                    <a:pt x="95250" y="290195"/>
                  </a:lnTo>
                  <a:lnTo>
                    <a:pt x="80010" y="300355"/>
                  </a:lnTo>
                  <a:lnTo>
                    <a:pt x="66040" y="311150"/>
                  </a:lnTo>
                  <a:lnTo>
                    <a:pt x="53340" y="321945"/>
                  </a:lnTo>
                  <a:lnTo>
                    <a:pt x="41275" y="332740"/>
                  </a:lnTo>
                  <a:lnTo>
                    <a:pt x="31115" y="344805"/>
                  </a:lnTo>
                  <a:lnTo>
                    <a:pt x="22860" y="356235"/>
                  </a:lnTo>
                  <a:lnTo>
                    <a:pt x="22225" y="356235"/>
                  </a:lnTo>
                  <a:lnTo>
                    <a:pt x="31115" y="367665"/>
                  </a:lnTo>
                  <a:lnTo>
                    <a:pt x="40640" y="379095"/>
                  </a:lnTo>
                  <a:lnTo>
                    <a:pt x="52070" y="389890"/>
                  </a:lnTo>
                  <a:lnTo>
                    <a:pt x="64770" y="400685"/>
                  </a:lnTo>
                  <a:lnTo>
                    <a:pt x="78105" y="411480"/>
                  </a:lnTo>
                  <a:lnTo>
                    <a:pt x="93345" y="421640"/>
                  </a:lnTo>
                  <a:lnTo>
                    <a:pt x="109220" y="431165"/>
                  </a:lnTo>
                  <a:lnTo>
                    <a:pt x="126365" y="440690"/>
                  </a:lnTo>
                  <a:lnTo>
                    <a:pt x="144780" y="449580"/>
                  </a:lnTo>
                  <a:lnTo>
                    <a:pt x="164465" y="458470"/>
                  </a:lnTo>
                  <a:lnTo>
                    <a:pt x="184785" y="466725"/>
                  </a:lnTo>
                  <a:lnTo>
                    <a:pt x="205740" y="474345"/>
                  </a:lnTo>
                  <a:lnTo>
                    <a:pt x="227965" y="481330"/>
                  </a:lnTo>
                  <a:lnTo>
                    <a:pt x="250825" y="488315"/>
                  </a:lnTo>
                  <a:lnTo>
                    <a:pt x="274320" y="494030"/>
                  </a:lnTo>
                  <a:lnTo>
                    <a:pt x="299085" y="499745"/>
                  </a:lnTo>
                  <a:lnTo>
                    <a:pt x="323850" y="504825"/>
                  </a:lnTo>
                  <a:lnTo>
                    <a:pt x="349250" y="509270"/>
                  </a:lnTo>
                  <a:lnTo>
                    <a:pt x="375285" y="513715"/>
                  </a:lnTo>
                  <a:lnTo>
                    <a:pt x="401955" y="516890"/>
                  </a:lnTo>
                  <a:lnTo>
                    <a:pt x="428625" y="519430"/>
                  </a:lnTo>
                  <a:lnTo>
                    <a:pt x="455930" y="521970"/>
                  </a:lnTo>
                  <a:lnTo>
                    <a:pt x="483235" y="523240"/>
                  </a:lnTo>
                  <a:lnTo>
                    <a:pt x="511175" y="524510"/>
                  </a:lnTo>
                  <a:lnTo>
                    <a:pt x="538480" y="524510"/>
                  </a:lnTo>
                  <a:lnTo>
                    <a:pt x="538480" y="658495"/>
                  </a:lnTo>
                  <a:moveTo>
                    <a:pt x="538480" y="658495"/>
                  </a:moveTo>
                  <a:lnTo>
                    <a:pt x="510540" y="657860"/>
                  </a:lnTo>
                  <a:lnTo>
                    <a:pt x="481965" y="657225"/>
                  </a:lnTo>
                  <a:lnTo>
                    <a:pt x="454025" y="655320"/>
                  </a:lnTo>
                  <a:lnTo>
                    <a:pt x="426720" y="653415"/>
                  </a:lnTo>
                  <a:lnTo>
                    <a:pt x="399415" y="650240"/>
                  </a:lnTo>
                  <a:lnTo>
                    <a:pt x="372110" y="647065"/>
                  </a:lnTo>
                  <a:lnTo>
                    <a:pt x="345440" y="642620"/>
                  </a:lnTo>
                  <a:lnTo>
                    <a:pt x="319405" y="638175"/>
                  </a:lnTo>
                  <a:lnTo>
                    <a:pt x="294005" y="633095"/>
                  </a:lnTo>
                  <a:lnTo>
                    <a:pt x="269240" y="626745"/>
                  </a:lnTo>
                  <a:lnTo>
                    <a:pt x="245110" y="620395"/>
                  </a:lnTo>
                  <a:lnTo>
                    <a:pt x="222250" y="613410"/>
                  </a:lnTo>
                  <a:lnTo>
                    <a:pt x="199390" y="606425"/>
                  </a:lnTo>
                  <a:lnTo>
                    <a:pt x="178435" y="598170"/>
                  </a:lnTo>
                  <a:lnTo>
                    <a:pt x="157480" y="589915"/>
                  </a:lnTo>
                  <a:lnTo>
                    <a:pt x="138430" y="581025"/>
                  </a:lnTo>
                  <a:lnTo>
                    <a:pt x="120015" y="571500"/>
                  </a:lnTo>
                  <a:lnTo>
                    <a:pt x="102870" y="561340"/>
                  </a:lnTo>
                  <a:lnTo>
                    <a:pt x="86995" y="551815"/>
                  </a:lnTo>
                  <a:lnTo>
                    <a:pt x="72390" y="541020"/>
                  </a:lnTo>
                  <a:lnTo>
                    <a:pt x="58420" y="530225"/>
                  </a:lnTo>
                  <a:lnTo>
                    <a:pt x="46355" y="518795"/>
                  </a:lnTo>
                  <a:lnTo>
                    <a:pt x="35560" y="508000"/>
                  </a:lnTo>
                  <a:lnTo>
                    <a:pt x="26670" y="495935"/>
                  </a:lnTo>
                  <a:lnTo>
                    <a:pt x="18415" y="484505"/>
                  </a:lnTo>
                  <a:lnTo>
                    <a:pt x="12065" y="472440"/>
                  </a:lnTo>
                  <a:lnTo>
                    <a:pt x="6350" y="460375"/>
                  </a:lnTo>
                  <a:lnTo>
                    <a:pt x="3175" y="448310"/>
                  </a:lnTo>
                  <a:lnTo>
                    <a:pt x="635" y="435610"/>
                  </a:lnTo>
                  <a:lnTo>
                    <a:pt x="0" y="423545"/>
                  </a:lnTo>
                  <a:lnTo>
                    <a:pt x="0" y="288925"/>
                  </a:lnTo>
                  <a:lnTo>
                    <a:pt x="0" y="293370"/>
                  </a:lnTo>
                  <a:lnTo>
                    <a:pt x="635" y="297815"/>
                  </a:lnTo>
                  <a:lnTo>
                    <a:pt x="635" y="302895"/>
                  </a:lnTo>
                  <a:lnTo>
                    <a:pt x="1905" y="307340"/>
                  </a:lnTo>
                  <a:lnTo>
                    <a:pt x="2540" y="311785"/>
                  </a:lnTo>
                  <a:lnTo>
                    <a:pt x="3810" y="316230"/>
                  </a:lnTo>
                  <a:lnTo>
                    <a:pt x="5080" y="320675"/>
                  </a:lnTo>
                  <a:lnTo>
                    <a:pt x="6350" y="325120"/>
                  </a:lnTo>
                  <a:lnTo>
                    <a:pt x="8255" y="329565"/>
                  </a:lnTo>
                  <a:lnTo>
                    <a:pt x="10160" y="334010"/>
                  </a:lnTo>
                  <a:lnTo>
                    <a:pt x="12065" y="338455"/>
                  </a:lnTo>
                  <a:lnTo>
                    <a:pt x="14605" y="342900"/>
                  </a:lnTo>
                  <a:lnTo>
                    <a:pt x="17145" y="347345"/>
                  </a:lnTo>
                  <a:lnTo>
                    <a:pt x="19685" y="351790"/>
                  </a:lnTo>
                  <a:lnTo>
                    <a:pt x="22225" y="356235"/>
                  </a:lnTo>
                  <a:lnTo>
                    <a:pt x="22225" y="356235"/>
                  </a:lnTo>
                  <a:lnTo>
                    <a:pt x="31115" y="367665"/>
                  </a:lnTo>
                  <a:lnTo>
                    <a:pt x="40640" y="379095"/>
                  </a:lnTo>
                  <a:lnTo>
                    <a:pt x="52070" y="389890"/>
                  </a:lnTo>
                  <a:lnTo>
                    <a:pt x="64770" y="400685"/>
                  </a:lnTo>
                  <a:lnTo>
                    <a:pt x="78105" y="411480"/>
                  </a:lnTo>
                  <a:lnTo>
                    <a:pt x="93345" y="421640"/>
                  </a:lnTo>
                  <a:lnTo>
                    <a:pt x="109220" y="431165"/>
                  </a:lnTo>
                  <a:lnTo>
                    <a:pt x="126365" y="440690"/>
                  </a:lnTo>
                  <a:lnTo>
                    <a:pt x="144780" y="449580"/>
                  </a:lnTo>
                  <a:lnTo>
                    <a:pt x="164465" y="458470"/>
                  </a:lnTo>
                  <a:lnTo>
                    <a:pt x="184785" y="466725"/>
                  </a:lnTo>
                  <a:lnTo>
                    <a:pt x="205740" y="474345"/>
                  </a:lnTo>
                  <a:lnTo>
                    <a:pt x="227965" y="481330"/>
                  </a:lnTo>
                  <a:lnTo>
                    <a:pt x="250825" y="488315"/>
                  </a:lnTo>
                  <a:lnTo>
                    <a:pt x="274320" y="494030"/>
                  </a:lnTo>
                  <a:lnTo>
                    <a:pt x="299085" y="499745"/>
                  </a:lnTo>
                  <a:lnTo>
                    <a:pt x="323850" y="504825"/>
                  </a:lnTo>
                  <a:lnTo>
                    <a:pt x="349250" y="509270"/>
                  </a:lnTo>
                  <a:lnTo>
                    <a:pt x="375285" y="513715"/>
                  </a:lnTo>
                  <a:lnTo>
                    <a:pt x="401955" y="516890"/>
                  </a:lnTo>
                  <a:lnTo>
                    <a:pt x="428625" y="519430"/>
                  </a:lnTo>
                  <a:lnTo>
                    <a:pt x="455930" y="521970"/>
                  </a:lnTo>
                  <a:lnTo>
                    <a:pt x="483235" y="523240"/>
                  </a:lnTo>
                  <a:lnTo>
                    <a:pt x="511175" y="524510"/>
                  </a:lnTo>
                  <a:lnTo>
                    <a:pt x="538480" y="524510"/>
                  </a:lnTo>
                  <a:lnTo>
                    <a:pt x="538480" y="658495"/>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grpSp>
    </p:spTree>
    <p:extLst>
      <p:ext uri="{BB962C8B-B14F-4D97-AF65-F5344CB8AC3E}">
        <p14:creationId xmlns:p14="http://schemas.microsoft.com/office/powerpoint/2010/main" val="297866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EA8DD77-D54A-4351-E30B-D931CB778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36"/>
          <a:stretch/>
        </p:blipFill>
        <p:spPr bwMode="auto">
          <a:xfrm>
            <a:off x="369513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D69109-F3DA-235D-E34C-4F65348CD8A0}"/>
              </a:ext>
            </a:extLst>
          </p:cNvPr>
          <p:cNvSpPr>
            <a:spLocks noGrp="1"/>
          </p:cNvSpPr>
          <p:nvPr>
            <p:ph type="title"/>
          </p:nvPr>
        </p:nvSpPr>
        <p:spPr>
          <a:xfrm>
            <a:off x="838200" y="365125"/>
            <a:ext cx="3822189" cy="1899912"/>
          </a:xfrm>
        </p:spPr>
        <p:txBody>
          <a:bodyPr>
            <a:normAutofit/>
          </a:bodyPr>
          <a:lstStyle/>
          <a:p>
            <a:r>
              <a:rPr lang="en-US" dirty="0"/>
              <a:t>Outline</a:t>
            </a:r>
          </a:p>
        </p:txBody>
      </p:sp>
      <p:sp>
        <p:nvSpPr>
          <p:cNvPr id="3" name="Content Placeholder 2">
            <a:extLst>
              <a:ext uri="{FF2B5EF4-FFF2-40B4-BE49-F238E27FC236}">
                <a16:creationId xmlns:a16="http://schemas.microsoft.com/office/drawing/2014/main" id="{7A6CBE58-9C9B-97EE-925D-33892EB6B431}"/>
              </a:ext>
            </a:extLst>
          </p:cNvPr>
          <p:cNvSpPr>
            <a:spLocks noGrp="1"/>
          </p:cNvSpPr>
          <p:nvPr>
            <p:ph idx="1"/>
          </p:nvPr>
        </p:nvSpPr>
        <p:spPr>
          <a:xfrm>
            <a:off x="838200" y="2434201"/>
            <a:ext cx="3822189" cy="3742762"/>
          </a:xfrm>
        </p:spPr>
        <p:txBody>
          <a:bodyPr>
            <a:normAutofit/>
          </a:bodyPr>
          <a:lstStyle/>
          <a:p>
            <a:r>
              <a:rPr lang="en-US" dirty="0"/>
              <a:t>Safety Statements</a:t>
            </a:r>
          </a:p>
          <a:p>
            <a:r>
              <a:rPr lang="en-US" dirty="0"/>
              <a:t>Definitions</a:t>
            </a:r>
          </a:p>
          <a:p>
            <a:r>
              <a:rPr lang="en-US" dirty="0"/>
              <a:t>Parts of the Digger Derrick</a:t>
            </a:r>
          </a:p>
          <a:p>
            <a:r>
              <a:rPr lang="en-US" dirty="0"/>
              <a:t>Daily Inspection</a:t>
            </a:r>
          </a:p>
          <a:p>
            <a:r>
              <a:rPr lang="en-US" dirty="0"/>
              <a:t>Hand Signals</a:t>
            </a:r>
          </a:p>
          <a:p>
            <a:r>
              <a:rPr lang="en-US" dirty="0"/>
              <a:t>Job Safety Analysis</a:t>
            </a:r>
          </a:p>
        </p:txBody>
      </p:sp>
    </p:spTree>
    <p:extLst>
      <p:ext uri="{BB962C8B-B14F-4D97-AF65-F5344CB8AC3E}">
        <p14:creationId xmlns:p14="http://schemas.microsoft.com/office/powerpoint/2010/main" val="2854596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Raise Boom</a:t>
            </a:r>
          </a:p>
          <a:p>
            <a:r>
              <a:rPr lang="en-US" sz="2400" dirty="0"/>
              <a:t>Extend arm, close fingers, and point thumb upward</a:t>
            </a:r>
          </a:p>
        </p:txBody>
      </p:sp>
      <p:pic>
        <p:nvPicPr>
          <p:cNvPr id="14" name="Picture 13">
            <a:extLst>
              <a:ext uri="{FF2B5EF4-FFF2-40B4-BE49-F238E27FC236}">
                <a16:creationId xmlns:a16="http://schemas.microsoft.com/office/drawing/2014/main" id="{5A362EA7-979F-F911-B93F-0752B584928E}"/>
              </a:ext>
            </a:extLst>
          </p:cNvPr>
          <p:cNvPicPr/>
          <p:nvPr/>
        </p:nvPicPr>
        <p:blipFill>
          <a:blip r:embed="rId2"/>
          <a:stretch/>
        </p:blipFill>
        <p:spPr>
          <a:xfrm>
            <a:off x="5057769" y="629266"/>
            <a:ext cx="6485300" cy="5249122"/>
          </a:xfrm>
          <a:prstGeom prst="rect">
            <a:avLst/>
          </a:prstGeom>
          <a:ln>
            <a:noFill/>
          </a:ln>
        </p:spPr>
      </p:pic>
    </p:spTree>
    <p:extLst>
      <p:ext uri="{BB962C8B-B14F-4D97-AF65-F5344CB8AC3E}">
        <p14:creationId xmlns:p14="http://schemas.microsoft.com/office/powerpoint/2010/main" val="904558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Lower Boom</a:t>
            </a:r>
          </a:p>
          <a:p>
            <a:r>
              <a:rPr lang="en-US" sz="2400" dirty="0"/>
              <a:t>Extend arm, close fingers, and point thumb downward</a:t>
            </a:r>
          </a:p>
        </p:txBody>
      </p:sp>
      <p:pic>
        <p:nvPicPr>
          <p:cNvPr id="14" name="Picture 13">
            <a:extLst>
              <a:ext uri="{FF2B5EF4-FFF2-40B4-BE49-F238E27FC236}">
                <a16:creationId xmlns:a16="http://schemas.microsoft.com/office/drawing/2014/main" id="{5A362EA7-979F-F911-B93F-0752B584928E}"/>
              </a:ext>
            </a:extLst>
          </p:cNvPr>
          <p:cNvPicPr/>
          <p:nvPr/>
        </p:nvPicPr>
        <p:blipFill>
          <a:blip r:embed="rId2"/>
          <a:srcRect/>
          <a:stretch/>
        </p:blipFill>
        <p:spPr>
          <a:xfrm>
            <a:off x="5057769" y="838520"/>
            <a:ext cx="6485300" cy="4830614"/>
          </a:xfrm>
          <a:prstGeom prst="rect">
            <a:avLst/>
          </a:prstGeom>
          <a:ln>
            <a:noFill/>
          </a:ln>
        </p:spPr>
      </p:pic>
    </p:spTree>
    <p:extLst>
      <p:ext uri="{BB962C8B-B14F-4D97-AF65-F5344CB8AC3E}">
        <p14:creationId xmlns:p14="http://schemas.microsoft.com/office/powerpoint/2010/main" val="240027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Extend the Boom</a:t>
            </a:r>
          </a:p>
          <a:p>
            <a:r>
              <a:rPr lang="en-US" sz="2400" dirty="0"/>
              <a:t>Both fists in front of body with thumbs pointing outward</a:t>
            </a:r>
          </a:p>
        </p:txBody>
      </p:sp>
      <p:pic>
        <p:nvPicPr>
          <p:cNvPr id="12" name="Picture 11">
            <a:extLst>
              <a:ext uri="{FF2B5EF4-FFF2-40B4-BE49-F238E27FC236}">
                <a16:creationId xmlns:a16="http://schemas.microsoft.com/office/drawing/2014/main" id="{E674ACDF-F090-1F81-5556-4AEC28DFC55B}"/>
              </a:ext>
            </a:extLst>
          </p:cNvPr>
          <p:cNvPicPr/>
          <p:nvPr/>
        </p:nvPicPr>
        <p:blipFill>
          <a:blip r:embed="rId2"/>
          <a:srcRect/>
          <a:stretch/>
        </p:blipFill>
        <p:spPr>
          <a:xfrm>
            <a:off x="794479" y="471949"/>
            <a:ext cx="3567660" cy="5914101"/>
          </a:xfrm>
          <a:prstGeom prst="rect">
            <a:avLst/>
          </a:prstGeom>
          <a:ln>
            <a:noFill/>
          </a:ln>
        </p:spPr>
      </p:pic>
    </p:spTree>
    <p:extLst>
      <p:ext uri="{BB962C8B-B14F-4D97-AF65-F5344CB8AC3E}">
        <p14:creationId xmlns:p14="http://schemas.microsoft.com/office/powerpoint/2010/main" val="2005393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Retract the Boom</a:t>
            </a:r>
          </a:p>
          <a:p>
            <a:r>
              <a:rPr lang="en-US" sz="2400" dirty="0"/>
              <a:t>Both fists in front of body with thumbs pointing toward each other</a:t>
            </a:r>
          </a:p>
        </p:txBody>
      </p:sp>
      <p:pic>
        <p:nvPicPr>
          <p:cNvPr id="5" name="Picture 4" descr="A person wearing a hard hat and safety vest&#10;&#10;Description automatically generated with low confidence">
            <a:extLst>
              <a:ext uri="{FF2B5EF4-FFF2-40B4-BE49-F238E27FC236}">
                <a16:creationId xmlns:a16="http://schemas.microsoft.com/office/drawing/2014/main" id="{F6C567F5-4A9D-C343-825F-AB22BF03CD54}"/>
              </a:ext>
            </a:extLst>
          </p:cNvPr>
          <p:cNvPicPr/>
          <p:nvPr/>
        </p:nvPicPr>
        <p:blipFill rotWithShape="1">
          <a:blip r:embed="rId2"/>
          <a:srcRect r="-1" b="13823"/>
          <a:stretch/>
        </p:blipFill>
        <p:spPr>
          <a:xfrm>
            <a:off x="20" y="10"/>
            <a:ext cx="4635571" cy="6857990"/>
          </a:xfrm>
          <a:prstGeom prst="rect">
            <a:avLst/>
          </a:prstGeom>
          <a:effectLst/>
        </p:spPr>
      </p:pic>
    </p:spTree>
    <p:extLst>
      <p:ext uri="{BB962C8B-B14F-4D97-AF65-F5344CB8AC3E}">
        <p14:creationId xmlns:p14="http://schemas.microsoft.com/office/powerpoint/2010/main" val="2269226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Lower Boom/</a:t>
            </a:r>
            <a:br>
              <a:rPr lang="en-US" sz="3200" dirty="0"/>
            </a:br>
            <a:r>
              <a:rPr lang="en-US" sz="3200" dirty="0"/>
              <a:t>Raise Load</a:t>
            </a:r>
          </a:p>
          <a:p>
            <a:r>
              <a:rPr lang="en-US" sz="2400" dirty="0"/>
              <a:t>With right arm extended, thumb pointing down, flex fingers in and out, as long as load movement is desired</a:t>
            </a:r>
          </a:p>
        </p:txBody>
      </p:sp>
      <p:pic>
        <p:nvPicPr>
          <p:cNvPr id="14" name="Picture 13">
            <a:extLst>
              <a:ext uri="{FF2B5EF4-FFF2-40B4-BE49-F238E27FC236}">
                <a16:creationId xmlns:a16="http://schemas.microsoft.com/office/drawing/2014/main" id="{5A362EA7-979F-F911-B93F-0752B584928E}"/>
              </a:ext>
            </a:extLst>
          </p:cNvPr>
          <p:cNvPicPr/>
          <p:nvPr/>
        </p:nvPicPr>
        <p:blipFill>
          <a:blip r:embed="rId3"/>
          <a:srcRect/>
          <a:stretch/>
        </p:blipFill>
        <p:spPr>
          <a:xfrm>
            <a:off x="5066702" y="838520"/>
            <a:ext cx="6467433" cy="4830614"/>
          </a:xfrm>
          <a:prstGeom prst="rect">
            <a:avLst/>
          </a:prstGeom>
          <a:ln>
            <a:noFill/>
          </a:ln>
        </p:spPr>
      </p:pic>
      <p:sp>
        <p:nvSpPr>
          <p:cNvPr id="5" name="CustomShape 5">
            <a:extLst>
              <a:ext uri="{FF2B5EF4-FFF2-40B4-BE49-F238E27FC236}">
                <a16:creationId xmlns:a16="http://schemas.microsoft.com/office/drawing/2014/main" id="{5F1CBE5B-57DC-E3BA-3D00-29A21796B7B7}"/>
              </a:ext>
            </a:extLst>
          </p:cNvPr>
          <p:cNvSpPr/>
          <p:nvPr/>
        </p:nvSpPr>
        <p:spPr>
          <a:xfrm>
            <a:off x="5257920" y="2438400"/>
            <a:ext cx="838080" cy="266075"/>
          </a:xfrm>
          <a:custGeom>
            <a:avLst/>
            <a:gdLst/>
            <a:ahLst/>
            <a:cxnLst/>
            <a:rect l="0" t="0" r="r" b="b"/>
            <a:pathLst>
              <a:path w="1479550" h="269875">
                <a:moveTo>
                  <a:pt x="0" y="134620"/>
                </a:moveTo>
                <a:lnTo>
                  <a:pt x="294005" y="0"/>
                </a:lnTo>
                <a:lnTo>
                  <a:pt x="294005" y="67310"/>
                </a:lnTo>
                <a:lnTo>
                  <a:pt x="1184275" y="67310"/>
                </a:lnTo>
                <a:lnTo>
                  <a:pt x="1184275" y="0"/>
                </a:lnTo>
                <a:lnTo>
                  <a:pt x="1478915" y="134620"/>
                </a:lnTo>
                <a:lnTo>
                  <a:pt x="1184275" y="269240"/>
                </a:lnTo>
                <a:lnTo>
                  <a:pt x="1184275" y="201930"/>
                </a:lnTo>
                <a:lnTo>
                  <a:pt x="294005" y="201930"/>
                </a:lnTo>
                <a:lnTo>
                  <a:pt x="294005" y="269240"/>
                </a:lnTo>
                <a:lnTo>
                  <a:pt x="0" y="134620"/>
                </a:lnTo>
              </a:path>
            </a:pathLst>
          </a:custGeom>
          <a:noFill/>
          <a:ln w="25560">
            <a:solidFill>
              <a:srgbClr val="00FF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74141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Raise Boom/</a:t>
            </a:r>
            <a:br>
              <a:rPr lang="en-US" sz="3200" dirty="0"/>
            </a:br>
            <a:r>
              <a:rPr lang="en-US" sz="3200" dirty="0"/>
              <a:t>Lower Load</a:t>
            </a:r>
          </a:p>
          <a:p>
            <a:r>
              <a:rPr lang="en-US" sz="2400" dirty="0"/>
              <a:t>With right arm extended, thumb pointing up, flex fingers in and out, as long as load movement is desired</a:t>
            </a:r>
          </a:p>
        </p:txBody>
      </p:sp>
      <p:pic>
        <p:nvPicPr>
          <p:cNvPr id="14" name="Picture 13">
            <a:extLst>
              <a:ext uri="{FF2B5EF4-FFF2-40B4-BE49-F238E27FC236}">
                <a16:creationId xmlns:a16="http://schemas.microsoft.com/office/drawing/2014/main" id="{5A362EA7-979F-F911-B93F-0752B584928E}"/>
              </a:ext>
            </a:extLst>
          </p:cNvPr>
          <p:cNvPicPr/>
          <p:nvPr/>
        </p:nvPicPr>
        <p:blipFill>
          <a:blip r:embed="rId3"/>
          <a:srcRect/>
          <a:stretch/>
        </p:blipFill>
        <p:spPr>
          <a:xfrm>
            <a:off x="5393863" y="838520"/>
            <a:ext cx="5813111" cy="4830614"/>
          </a:xfrm>
          <a:prstGeom prst="rect">
            <a:avLst/>
          </a:prstGeom>
          <a:ln>
            <a:noFill/>
          </a:ln>
        </p:spPr>
      </p:pic>
      <p:sp>
        <p:nvSpPr>
          <p:cNvPr id="5" name="CustomShape 5">
            <a:extLst>
              <a:ext uri="{FF2B5EF4-FFF2-40B4-BE49-F238E27FC236}">
                <a16:creationId xmlns:a16="http://schemas.microsoft.com/office/drawing/2014/main" id="{5F1CBE5B-57DC-E3BA-3D00-29A21796B7B7}"/>
              </a:ext>
            </a:extLst>
          </p:cNvPr>
          <p:cNvSpPr/>
          <p:nvPr/>
        </p:nvSpPr>
        <p:spPr>
          <a:xfrm>
            <a:off x="5512753" y="2843134"/>
            <a:ext cx="838080" cy="266075"/>
          </a:xfrm>
          <a:custGeom>
            <a:avLst/>
            <a:gdLst/>
            <a:ahLst/>
            <a:cxnLst/>
            <a:rect l="0" t="0" r="r" b="b"/>
            <a:pathLst>
              <a:path w="1479550" h="269875">
                <a:moveTo>
                  <a:pt x="0" y="134620"/>
                </a:moveTo>
                <a:lnTo>
                  <a:pt x="294005" y="0"/>
                </a:lnTo>
                <a:lnTo>
                  <a:pt x="294005" y="67310"/>
                </a:lnTo>
                <a:lnTo>
                  <a:pt x="1184275" y="67310"/>
                </a:lnTo>
                <a:lnTo>
                  <a:pt x="1184275" y="0"/>
                </a:lnTo>
                <a:lnTo>
                  <a:pt x="1478915" y="134620"/>
                </a:lnTo>
                <a:lnTo>
                  <a:pt x="1184275" y="269240"/>
                </a:lnTo>
                <a:lnTo>
                  <a:pt x="1184275" y="201930"/>
                </a:lnTo>
                <a:lnTo>
                  <a:pt x="294005" y="201930"/>
                </a:lnTo>
                <a:lnTo>
                  <a:pt x="294005" y="269240"/>
                </a:lnTo>
                <a:lnTo>
                  <a:pt x="0" y="134620"/>
                </a:lnTo>
              </a:path>
            </a:pathLst>
          </a:custGeom>
          <a:noFill/>
          <a:ln w="25560">
            <a:solidFill>
              <a:srgbClr val="00FF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6394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Swing Boom</a:t>
            </a:r>
          </a:p>
          <a:p>
            <a:r>
              <a:rPr lang="en-US" sz="2400" dirty="0"/>
              <a:t>With right arm extended, point with finger in direction of boom swing</a:t>
            </a:r>
          </a:p>
        </p:txBody>
      </p:sp>
      <p:pic>
        <p:nvPicPr>
          <p:cNvPr id="14" name="Picture 13">
            <a:extLst>
              <a:ext uri="{FF2B5EF4-FFF2-40B4-BE49-F238E27FC236}">
                <a16:creationId xmlns:a16="http://schemas.microsoft.com/office/drawing/2014/main" id="{5A362EA7-979F-F911-B93F-0752B584928E}"/>
              </a:ext>
            </a:extLst>
          </p:cNvPr>
          <p:cNvPicPr/>
          <p:nvPr/>
        </p:nvPicPr>
        <p:blipFill>
          <a:blip r:embed="rId2"/>
          <a:srcRect/>
          <a:stretch/>
        </p:blipFill>
        <p:spPr>
          <a:xfrm>
            <a:off x="5057769" y="1140789"/>
            <a:ext cx="6485300" cy="4226076"/>
          </a:xfrm>
          <a:prstGeom prst="rect">
            <a:avLst/>
          </a:prstGeom>
          <a:ln>
            <a:noFill/>
          </a:ln>
        </p:spPr>
      </p:pic>
    </p:spTree>
    <p:extLst>
      <p:ext uri="{BB962C8B-B14F-4D97-AF65-F5344CB8AC3E}">
        <p14:creationId xmlns:p14="http://schemas.microsoft.com/office/powerpoint/2010/main" val="3490083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Move Slowly</a:t>
            </a:r>
          </a:p>
          <a:p>
            <a:r>
              <a:rPr lang="en-US" sz="2400" dirty="0"/>
              <a:t>Use one hand to give desired motion signal and place the other hand motionless in front of hand giving the motion signal</a:t>
            </a:r>
          </a:p>
          <a:p>
            <a:r>
              <a:rPr lang="en-US" sz="2400" dirty="0"/>
              <a:t>Hoist slowly is shown here</a:t>
            </a:r>
          </a:p>
        </p:txBody>
      </p:sp>
      <p:pic>
        <p:nvPicPr>
          <p:cNvPr id="5" name="Picture 4">
            <a:extLst>
              <a:ext uri="{FF2B5EF4-FFF2-40B4-BE49-F238E27FC236}">
                <a16:creationId xmlns:a16="http://schemas.microsoft.com/office/drawing/2014/main" id="{F6C567F5-4A9D-C343-825F-AB22BF03CD54}"/>
              </a:ext>
            </a:extLst>
          </p:cNvPr>
          <p:cNvPicPr/>
          <p:nvPr/>
        </p:nvPicPr>
        <p:blipFill rotWithShape="1">
          <a:blip r:embed="rId2"/>
          <a:srcRect l="8968" r="8968"/>
          <a:stretch/>
        </p:blipFill>
        <p:spPr>
          <a:xfrm>
            <a:off x="0" y="0"/>
            <a:ext cx="4635571" cy="6857990"/>
          </a:xfrm>
          <a:prstGeom prst="rect">
            <a:avLst/>
          </a:prstGeom>
          <a:effectLst/>
        </p:spPr>
      </p:pic>
      <p:grpSp>
        <p:nvGrpSpPr>
          <p:cNvPr id="4" name="Group 3">
            <a:extLst>
              <a:ext uri="{FF2B5EF4-FFF2-40B4-BE49-F238E27FC236}">
                <a16:creationId xmlns:a16="http://schemas.microsoft.com/office/drawing/2014/main" id="{72E92987-29D1-4913-A863-2E5D8B5804EA}"/>
              </a:ext>
            </a:extLst>
          </p:cNvPr>
          <p:cNvGrpSpPr/>
          <p:nvPr/>
        </p:nvGrpSpPr>
        <p:grpSpPr>
          <a:xfrm>
            <a:off x="3380836" y="2057520"/>
            <a:ext cx="762840" cy="380880"/>
            <a:chOff x="172941" y="5244953"/>
            <a:chExt cx="762840" cy="380880"/>
          </a:xfrm>
        </p:grpSpPr>
        <p:sp>
          <p:nvSpPr>
            <p:cNvPr id="6" name="CustomShape 5">
              <a:extLst>
                <a:ext uri="{FF2B5EF4-FFF2-40B4-BE49-F238E27FC236}">
                  <a16:creationId xmlns:a16="http://schemas.microsoft.com/office/drawing/2014/main" id="{842C55FD-DBF0-5A14-2D7C-571FC702689F}"/>
                </a:ext>
              </a:extLst>
            </p:cNvPr>
            <p:cNvSpPr/>
            <p:nvPr/>
          </p:nvSpPr>
          <p:spPr>
            <a:xfrm>
              <a:off x="630861" y="5244953"/>
              <a:ext cx="304920" cy="380880"/>
            </a:xfrm>
            <a:custGeom>
              <a:avLst/>
              <a:gdLst/>
              <a:ahLst/>
              <a:cxnLst/>
              <a:rect l="0" t="0" r="r" b="b"/>
              <a:pathLst>
                <a:path w="539115" h="659130">
                  <a:moveTo>
                    <a:pt x="0" y="0"/>
                  </a:moveTo>
                  <a:lnTo>
                    <a:pt x="27940" y="635"/>
                  </a:lnTo>
                  <a:lnTo>
                    <a:pt x="56515" y="1270"/>
                  </a:lnTo>
                  <a:lnTo>
                    <a:pt x="84455" y="3175"/>
                  </a:lnTo>
                  <a:lnTo>
                    <a:pt x="111760" y="5080"/>
                  </a:lnTo>
                  <a:lnTo>
                    <a:pt x="139065" y="8255"/>
                  </a:lnTo>
                  <a:lnTo>
                    <a:pt x="166370" y="11430"/>
                  </a:lnTo>
                  <a:lnTo>
                    <a:pt x="193040" y="15875"/>
                  </a:lnTo>
                  <a:lnTo>
                    <a:pt x="219075" y="20320"/>
                  </a:lnTo>
                  <a:lnTo>
                    <a:pt x="244475" y="25400"/>
                  </a:lnTo>
                  <a:lnTo>
                    <a:pt x="269240" y="31750"/>
                  </a:lnTo>
                  <a:lnTo>
                    <a:pt x="293370" y="38100"/>
                  </a:lnTo>
                  <a:lnTo>
                    <a:pt x="316230" y="45085"/>
                  </a:lnTo>
                  <a:lnTo>
                    <a:pt x="339090" y="52070"/>
                  </a:lnTo>
                  <a:lnTo>
                    <a:pt x="360045" y="60325"/>
                  </a:lnTo>
                  <a:lnTo>
                    <a:pt x="381000" y="68580"/>
                  </a:lnTo>
                  <a:lnTo>
                    <a:pt x="400050" y="77470"/>
                  </a:lnTo>
                  <a:lnTo>
                    <a:pt x="418465" y="86995"/>
                  </a:lnTo>
                  <a:lnTo>
                    <a:pt x="435610" y="97155"/>
                  </a:lnTo>
                  <a:lnTo>
                    <a:pt x="451485" y="106680"/>
                  </a:lnTo>
                  <a:lnTo>
                    <a:pt x="466090" y="117475"/>
                  </a:lnTo>
                  <a:lnTo>
                    <a:pt x="480060" y="128270"/>
                  </a:lnTo>
                  <a:lnTo>
                    <a:pt x="492125" y="139700"/>
                  </a:lnTo>
                  <a:lnTo>
                    <a:pt x="502920" y="150495"/>
                  </a:lnTo>
                  <a:lnTo>
                    <a:pt x="511810" y="162560"/>
                  </a:lnTo>
                  <a:lnTo>
                    <a:pt x="520065" y="173990"/>
                  </a:lnTo>
                  <a:lnTo>
                    <a:pt x="526415" y="186055"/>
                  </a:lnTo>
                  <a:lnTo>
                    <a:pt x="532130" y="198120"/>
                  </a:lnTo>
                  <a:lnTo>
                    <a:pt x="535305" y="210185"/>
                  </a:lnTo>
                  <a:lnTo>
                    <a:pt x="537845" y="222885"/>
                  </a:lnTo>
                  <a:lnTo>
                    <a:pt x="538480" y="234950"/>
                  </a:lnTo>
                  <a:lnTo>
                    <a:pt x="538480" y="369570"/>
                  </a:lnTo>
                  <a:lnTo>
                    <a:pt x="537845" y="381635"/>
                  </a:lnTo>
                  <a:lnTo>
                    <a:pt x="535940" y="393700"/>
                  </a:lnTo>
                  <a:lnTo>
                    <a:pt x="532130" y="405765"/>
                  </a:lnTo>
                  <a:lnTo>
                    <a:pt x="527050" y="417830"/>
                  </a:lnTo>
                  <a:lnTo>
                    <a:pt x="520700" y="429260"/>
                  </a:lnTo>
                  <a:lnTo>
                    <a:pt x="513080" y="440690"/>
                  </a:lnTo>
                  <a:lnTo>
                    <a:pt x="504190" y="452120"/>
                  </a:lnTo>
                  <a:lnTo>
                    <a:pt x="494030" y="463550"/>
                  </a:lnTo>
                  <a:lnTo>
                    <a:pt x="481965" y="474345"/>
                  </a:lnTo>
                  <a:lnTo>
                    <a:pt x="469265" y="485140"/>
                  </a:lnTo>
                  <a:lnTo>
                    <a:pt x="455295" y="495300"/>
                  </a:lnTo>
                  <a:lnTo>
                    <a:pt x="439420" y="505460"/>
                  </a:lnTo>
                  <a:lnTo>
                    <a:pt x="422910" y="514985"/>
                  </a:lnTo>
                  <a:lnTo>
                    <a:pt x="405765" y="524510"/>
                  </a:lnTo>
                  <a:lnTo>
                    <a:pt x="386715" y="533400"/>
                  </a:lnTo>
                  <a:lnTo>
                    <a:pt x="367030" y="541655"/>
                  </a:lnTo>
                  <a:lnTo>
                    <a:pt x="346710" y="549910"/>
                  </a:lnTo>
                  <a:lnTo>
                    <a:pt x="325120" y="557530"/>
                  </a:lnTo>
                  <a:lnTo>
                    <a:pt x="302260" y="564515"/>
                  </a:lnTo>
                  <a:lnTo>
                    <a:pt x="279400" y="570865"/>
                  </a:lnTo>
                  <a:lnTo>
                    <a:pt x="255270" y="577215"/>
                  </a:lnTo>
                  <a:lnTo>
                    <a:pt x="230505" y="582295"/>
                  </a:lnTo>
                  <a:lnTo>
                    <a:pt x="205105" y="587375"/>
                  </a:lnTo>
                  <a:lnTo>
                    <a:pt x="179705" y="591820"/>
                  </a:lnTo>
                  <a:lnTo>
                    <a:pt x="179070" y="658495"/>
                  </a:lnTo>
                  <a:lnTo>
                    <a:pt x="0" y="537845"/>
                  </a:lnTo>
                  <a:lnTo>
                    <a:pt x="179070" y="389890"/>
                  </a:lnTo>
                  <a:lnTo>
                    <a:pt x="178435" y="456565"/>
                  </a:lnTo>
                  <a:lnTo>
                    <a:pt x="205105" y="452120"/>
                  </a:lnTo>
                  <a:lnTo>
                    <a:pt x="230505" y="447040"/>
                  </a:lnTo>
                  <a:lnTo>
                    <a:pt x="255905" y="441960"/>
                  </a:lnTo>
                  <a:lnTo>
                    <a:pt x="280035" y="435610"/>
                  </a:lnTo>
                  <a:lnTo>
                    <a:pt x="304165" y="428625"/>
                  </a:lnTo>
                  <a:lnTo>
                    <a:pt x="327025" y="421640"/>
                  </a:lnTo>
                  <a:lnTo>
                    <a:pt x="348615" y="414020"/>
                  </a:lnTo>
                  <a:lnTo>
                    <a:pt x="369570" y="405765"/>
                  </a:lnTo>
                  <a:lnTo>
                    <a:pt x="389890" y="396875"/>
                  </a:lnTo>
                  <a:lnTo>
                    <a:pt x="408305" y="387985"/>
                  </a:lnTo>
                  <a:lnTo>
                    <a:pt x="426085" y="378460"/>
                  </a:lnTo>
                  <a:lnTo>
                    <a:pt x="443230" y="368300"/>
                  </a:lnTo>
                  <a:lnTo>
                    <a:pt x="458470" y="358140"/>
                  </a:lnTo>
                  <a:lnTo>
                    <a:pt x="472440" y="347345"/>
                  </a:lnTo>
                  <a:lnTo>
                    <a:pt x="485140" y="336550"/>
                  </a:lnTo>
                  <a:lnTo>
                    <a:pt x="497205" y="325755"/>
                  </a:lnTo>
                  <a:lnTo>
                    <a:pt x="507365" y="313690"/>
                  </a:lnTo>
                  <a:lnTo>
                    <a:pt x="515620" y="302260"/>
                  </a:lnTo>
                  <a:lnTo>
                    <a:pt x="516255" y="302260"/>
                  </a:lnTo>
                  <a:lnTo>
                    <a:pt x="507365" y="290830"/>
                  </a:lnTo>
                  <a:lnTo>
                    <a:pt x="497840" y="279400"/>
                  </a:lnTo>
                  <a:lnTo>
                    <a:pt x="486410" y="268605"/>
                  </a:lnTo>
                  <a:lnTo>
                    <a:pt x="473710" y="257810"/>
                  </a:lnTo>
                  <a:lnTo>
                    <a:pt x="460375" y="247015"/>
                  </a:lnTo>
                  <a:lnTo>
                    <a:pt x="445135" y="236855"/>
                  </a:lnTo>
                  <a:lnTo>
                    <a:pt x="429260" y="227330"/>
                  </a:lnTo>
                  <a:lnTo>
                    <a:pt x="412115" y="217805"/>
                  </a:lnTo>
                  <a:lnTo>
                    <a:pt x="393700" y="208915"/>
                  </a:lnTo>
                  <a:lnTo>
                    <a:pt x="374015" y="200025"/>
                  </a:lnTo>
                  <a:lnTo>
                    <a:pt x="353695" y="191770"/>
                  </a:lnTo>
                  <a:lnTo>
                    <a:pt x="332740" y="184150"/>
                  </a:lnTo>
                  <a:lnTo>
                    <a:pt x="310515" y="177165"/>
                  </a:lnTo>
                  <a:lnTo>
                    <a:pt x="287655" y="170180"/>
                  </a:lnTo>
                  <a:lnTo>
                    <a:pt x="264160" y="164465"/>
                  </a:lnTo>
                  <a:lnTo>
                    <a:pt x="239395" y="158750"/>
                  </a:lnTo>
                  <a:lnTo>
                    <a:pt x="214630" y="153670"/>
                  </a:lnTo>
                  <a:lnTo>
                    <a:pt x="189230" y="149225"/>
                  </a:lnTo>
                  <a:lnTo>
                    <a:pt x="163195" y="144780"/>
                  </a:lnTo>
                  <a:lnTo>
                    <a:pt x="136525" y="141605"/>
                  </a:lnTo>
                  <a:lnTo>
                    <a:pt x="109855" y="139065"/>
                  </a:lnTo>
                  <a:lnTo>
                    <a:pt x="82550" y="136525"/>
                  </a:lnTo>
                  <a:lnTo>
                    <a:pt x="55245" y="135255"/>
                  </a:lnTo>
                  <a:lnTo>
                    <a:pt x="27305" y="133985"/>
                  </a:lnTo>
                  <a:lnTo>
                    <a:pt x="0" y="133985"/>
                  </a:lnTo>
                  <a:lnTo>
                    <a:pt x="0" y="0"/>
                  </a:lnTo>
                  <a:moveTo>
                    <a:pt x="0" y="0"/>
                  </a:moveTo>
                  <a:lnTo>
                    <a:pt x="27940" y="635"/>
                  </a:lnTo>
                  <a:lnTo>
                    <a:pt x="56515" y="1270"/>
                  </a:lnTo>
                  <a:lnTo>
                    <a:pt x="84455" y="3175"/>
                  </a:lnTo>
                  <a:lnTo>
                    <a:pt x="111760" y="5080"/>
                  </a:lnTo>
                  <a:lnTo>
                    <a:pt x="139065" y="8255"/>
                  </a:lnTo>
                  <a:lnTo>
                    <a:pt x="166370" y="11430"/>
                  </a:lnTo>
                  <a:lnTo>
                    <a:pt x="193040" y="15875"/>
                  </a:lnTo>
                  <a:lnTo>
                    <a:pt x="219075" y="20320"/>
                  </a:lnTo>
                  <a:lnTo>
                    <a:pt x="244475" y="25400"/>
                  </a:lnTo>
                  <a:lnTo>
                    <a:pt x="269240" y="31750"/>
                  </a:lnTo>
                  <a:lnTo>
                    <a:pt x="293370" y="38100"/>
                  </a:lnTo>
                  <a:lnTo>
                    <a:pt x="316230" y="45085"/>
                  </a:lnTo>
                  <a:lnTo>
                    <a:pt x="339090" y="52070"/>
                  </a:lnTo>
                  <a:lnTo>
                    <a:pt x="360045" y="60325"/>
                  </a:lnTo>
                  <a:lnTo>
                    <a:pt x="381000" y="68580"/>
                  </a:lnTo>
                  <a:lnTo>
                    <a:pt x="400050" y="77470"/>
                  </a:lnTo>
                  <a:lnTo>
                    <a:pt x="418465" y="86995"/>
                  </a:lnTo>
                  <a:lnTo>
                    <a:pt x="435610" y="97155"/>
                  </a:lnTo>
                  <a:lnTo>
                    <a:pt x="451485" y="106680"/>
                  </a:lnTo>
                  <a:lnTo>
                    <a:pt x="466090" y="117475"/>
                  </a:lnTo>
                  <a:lnTo>
                    <a:pt x="480060" y="128270"/>
                  </a:lnTo>
                  <a:lnTo>
                    <a:pt x="492125" y="139700"/>
                  </a:lnTo>
                  <a:lnTo>
                    <a:pt x="502920" y="150495"/>
                  </a:lnTo>
                  <a:lnTo>
                    <a:pt x="511810" y="162560"/>
                  </a:lnTo>
                  <a:lnTo>
                    <a:pt x="520065" y="173990"/>
                  </a:lnTo>
                  <a:lnTo>
                    <a:pt x="526415" y="186055"/>
                  </a:lnTo>
                  <a:lnTo>
                    <a:pt x="532130" y="198120"/>
                  </a:lnTo>
                  <a:lnTo>
                    <a:pt x="535305" y="210185"/>
                  </a:lnTo>
                  <a:lnTo>
                    <a:pt x="537845" y="222885"/>
                  </a:lnTo>
                  <a:lnTo>
                    <a:pt x="538480" y="234950"/>
                  </a:lnTo>
                  <a:lnTo>
                    <a:pt x="538480" y="369570"/>
                  </a:lnTo>
                  <a:lnTo>
                    <a:pt x="538480" y="365125"/>
                  </a:lnTo>
                  <a:lnTo>
                    <a:pt x="537845" y="360680"/>
                  </a:lnTo>
                  <a:lnTo>
                    <a:pt x="537845" y="355600"/>
                  </a:lnTo>
                  <a:lnTo>
                    <a:pt x="536575" y="351155"/>
                  </a:lnTo>
                  <a:lnTo>
                    <a:pt x="535940" y="346710"/>
                  </a:lnTo>
                  <a:lnTo>
                    <a:pt x="534670" y="342265"/>
                  </a:lnTo>
                  <a:lnTo>
                    <a:pt x="533400" y="337820"/>
                  </a:lnTo>
                  <a:lnTo>
                    <a:pt x="532130" y="333375"/>
                  </a:lnTo>
                  <a:lnTo>
                    <a:pt x="530225" y="328930"/>
                  </a:lnTo>
                  <a:lnTo>
                    <a:pt x="528320" y="324485"/>
                  </a:lnTo>
                  <a:lnTo>
                    <a:pt x="526415" y="320040"/>
                  </a:lnTo>
                  <a:lnTo>
                    <a:pt x="523875" y="315595"/>
                  </a:lnTo>
                  <a:lnTo>
                    <a:pt x="521335" y="311150"/>
                  </a:lnTo>
                  <a:lnTo>
                    <a:pt x="518795" y="306705"/>
                  </a:lnTo>
                  <a:lnTo>
                    <a:pt x="516255" y="302260"/>
                  </a:lnTo>
                  <a:lnTo>
                    <a:pt x="516255" y="302260"/>
                  </a:lnTo>
                  <a:lnTo>
                    <a:pt x="507365" y="290830"/>
                  </a:lnTo>
                  <a:lnTo>
                    <a:pt x="497840" y="279400"/>
                  </a:lnTo>
                  <a:lnTo>
                    <a:pt x="486410" y="268605"/>
                  </a:lnTo>
                  <a:lnTo>
                    <a:pt x="473710" y="257810"/>
                  </a:lnTo>
                  <a:lnTo>
                    <a:pt x="460375" y="247015"/>
                  </a:lnTo>
                  <a:lnTo>
                    <a:pt x="445135" y="236855"/>
                  </a:lnTo>
                  <a:lnTo>
                    <a:pt x="429260" y="227330"/>
                  </a:lnTo>
                  <a:lnTo>
                    <a:pt x="412115" y="217805"/>
                  </a:lnTo>
                  <a:lnTo>
                    <a:pt x="393700" y="208915"/>
                  </a:lnTo>
                  <a:lnTo>
                    <a:pt x="374015" y="200025"/>
                  </a:lnTo>
                  <a:lnTo>
                    <a:pt x="353695" y="191770"/>
                  </a:lnTo>
                  <a:lnTo>
                    <a:pt x="332740" y="184150"/>
                  </a:lnTo>
                  <a:lnTo>
                    <a:pt x="310515" y="177165"/>
                  </a:lnTo>
                  <a:lnTo>
                    <a:pt x="287655" y="170180"/>
                  </a:lnTo>
                  <a:lnTo>
                    <a:pt x="264160" y="164465"/>
                  </a:lnTo>
                  <a:lnTo>
                    <a:pt x="239395" y="158750"/>
                  </a:lnTo>
                  <a:lnTo>
                    <a:pt x="214630" y="153670"/>
                  </a:lnTo>
                  <a:lnTo>
                    <a:pt x="189230" y="149225"/>
                  </a:lnTo>
                  <a:lnTo>
                    <a:pt x="163195" y="144780"/>
                  </a:lnTo>
                  <a:lnTo>
                    <a:pt x="136525" y="141605"/>
                  </a:lnTo>
                  <a:lnTo>
                    <a:pt x="109855" y="139065"/>
                  </a:lnTo>
                  <a:lnTo>
                    <a:pt x="82550" y="136525"/>
                  </a:lnTo>
                  <a:lnTo>
                    <a:pt x="55245" y="135255"/>
                  </a:lnTo>
                  <a:lnTo>
                    <a:pt x="27305" y="133985"/>
                  </a:lnTo>
                  <a:lnTo>
                    <a:pt x="0" y="133985"/>
                  </a:lnTo>
                  <a:lnTo>
                    <a:pt x="0" y="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7" name="CustomShape 6">
              <a:extLst>
                <a:ext uri="{FF2B5EF4-FFF2-40B4-BE49-F238E27FC236}">
                  <a16:creationId xmlns:a16="http://schemas.microsoft.com/office/drawing/2014/main" id="{2B1499DA-1E14-720D-16E0-E4EE18886167}"/>
                </a:ext>
              </a:extLst>
            </p:cNvPr>
            <p:cNvSpPr/>
            <p:nvPr/>
          </p:nvSpPr>
          <p:spPr>
            <a:xfrm>
              <a:off x="172941" y="5244953"/>
              <a:ext cx="304920" cy="380880"/>
            </a:xfrm>
            <a:custGeom>
              <a:avLst/>
              <a:gdLst/>
              <a:ahLst/>
              <a:cxnLst/>
              <a:rect l="0" t="0" r="r" b="b"/>
              <a:pathLst>
                <a:path w="539115" h="659130">
                  <a:moveTo>
                    <a:pt x="538480" y="658495"/>
                  </a:moveTo>
                  <a:lnTo>
                    <a:pt x="510540" y="657860"/>
                  </a:lnTo>
                  <a:lnTo>
                    <a:pt x="481965" y="657225"/>
                  </a:lnTo>
                  <a:lnTo>
                    <a:pt x="454025" y="655320"/>
                  </a:lnTo>
                  <a:lnTo>
                    <a:pt x="426720" y="653415"/>
                  </a:lnTo>
                  <a:lnTo>
                    <a:pt x="399415" y="650240"/>
                  </a:lnTo>
                  <a:lnTo>
                    <a:pt x="372110" y="647065"/>
                  </a:lnTo>
                  <a:lnTo>
                    <a:pt x="345440" y="642620"/>
                  </a:lnTo>
                  <a:lnTo>
                    <a:pt x="319405" y="638175"/>
                  </a:lnTo>
                  <a:lnTo>
                    <a:pt x="294005" y="633095"/>
                  </a:lnTo>
                  <a:lnTo>
                    <a:pt x="269240" y="626745"/>
                  </a:lnTo>
                  <a:lnTo>
                    <a:pt x="245110" y="620395"/>
                  </a:lnTo>
                  <a:lnTo>
                    <a:pt x="222250" y="613410"/>
                  </a:lnTo>
                  <a:lnTo>
                    <a:pt x="199390" y="606425"/>
                  </a:lnTo>
                  <a:lnTo>
                    <a:pt x="178435" y="598170"/>
                  </a:lnTo>
                  <a:lnTo>
                    <a:pt x="157480" y="589915"/>
                  </a:lnTo>
                  <a:lnTo>
                    <a:pt x="138430" y="581025"/>
                  </a:lnTo>
                  <a:lnTo>
                    <a:pt x="120015" y="571500"/>
                  </a:lnTo>
                  <a:lnTo>
                    <a:pt x="102870" y="561340"/>
                  </a:lnTo>
                  <a:lnTo>
                    <a:pt x="86995" y="551815"/>
                  </a:lnTo>
                  <a:lnTo>
                    <a:pt x="72390" y="541020"/>
                  </a:lnTo>
                  <a:lnTo>
                    <a:pt x="58420" y="530225"/>
                  </a:lnTo>
                  <a:lnTo>
                    <a:pt x="46355" y="518795"/>
                  </a:lnTo>
                  <a:lnTo>
                    <a:pt x="35560" y="508000"/>
                  </a:lnTo>
                  <a:lnTo>
                    <a:pt x="26670" y="495935"/>
                  </a:lnTo>
                  <a:lnTo>
                    <a:pt x="18415" y="484505"/>
                  </a:lnTo>
                  <a:lnTo>
                    <a:pt x="12065" y="472440"/>
                  </a:lnTo>
                  <a:lnTo>
                    <a:pt x="6350" y="460375"/>
                  </a:lnTo>
                  <a:lnTo>
                    <a:pt x="3175" y="448310"/>
                  </a:lnTo>
                  <a:lnTo>
                    <a:pt x="635" y="435610"/>
                  </a:lnTo>
                  <a:lnTo>
                    <a:pt x="0" y="423545"/>
                  </a:lnTo>
                  <a:lnTo>
                    <a:pt x="0" y="288925"/>
                  </a:lnTo>
                  <a:lnTo>
                    <a:pt x="635" y="276860"/>
                  </a:lnTo>
                  <a:lnTo>
                    <a:pt x="2540" y="264795"/>
                  </a:lnTo>
                  <a:lnTo>
                    <a:pt x="6350" y="252730"/>
                  </a:lnTo>
                  <a:lnTo>
                    <a:pt x="11430" y="240665"/>
                  </a:lnTo>
                  <a:lnTo>
                    <a:pt x="17780" y="229235"/>
                  </a:lnTo>
                  <a:lnTo>
                    <a:pt x="25400" y="217805"/>
                  </a:lnTo>
                  <a:lnTo>
                    <a:pt x="34290" y="206375"/>
                  </a:lnTo>
                  <a:lnTo>
                    <a:pt x="44450" y="194945"/>
                  </a:lnTo>
                  <a:lnTo>
                    <a:pt x="56515" y="184150"/>
                  </a:lnTo>
                  <a:lnTo>
                    <a:pt x="69215" y="173355"/>
                  </a:lnTo>
                  <a:lnTo>
                    <a:pt x="83185" y="163195"/>
                  </a:lnTo>
                  <a:lnTo>
                    <a:pt x="99060" y="153035"/>
                  </a:lnTo>
                  <a:lnTo>
                    <a:pt x="115570" y="143510"/>
                  </a:lnTo>
                  <a:lnTo>
                    <a:pt x="132715" y="133985"/>
                  </a:lnTo>
                  <a:lnTo>
                    <a:pt x="151765" y="125095"/>
                  </a:lnTo>
                  <a:lnTo>
                    <a:pt x="171450" y="116840"/>
                  </a:lnTo>
                  <a:lnTo>
                    <a:pt x="191770" y="108585"/>
                  </a:lnTo>
                  <a:lnTo>
                    <a:pt x="213360" y="100965"/>
                  </a:lnTo>
                  <a:lnTo>
                    <a:pt x="236220" y="93980"/>
                  </a:lnTo>
                  <a:lnTo>
                    <a:pt x="259080" y="87630"/>
                  </a:lnTo>
                  <a:lnTo>
                    <a:pt x="283210" y="81280"/>
                  </a:lnTo>
                  <a:lnTo>
                    <a:pt x="307975" y="76200"/>
                  </a:lnTo>
                  <a:lnTo>
                    <a:pt x="333375" y="71120"/>
                  </a:lnTo>
                  <a:lnTo>
                    <a:pt x="358775" y="66675"/>
                  </a:lnTo>
                  <a:lnTo>
                    <a:pt x="359410" y="0"/>
                  </a:lnTo>
                  <a:lnTo>
                    <a:pt x="538480" y="120650"/>
                  </a:lnTo>
                  <a:lnTo>
                    <a:pt x="359410" y="268605"/>
                  </a:lnTo>
                  <a:lnTo>
                    <a:pt x="360045" y="201930"/>
                  </a:lnTo>
                  <a:lnTo>
                    <a:pt x="333375" y="206375"/>
                  </a:lnTo>
                  <a:lnTo>
                    <a:pt x="307975" y="211455"/>
                  </a:lnTo>
                  <a:lnTo>
                    <a:pt x="282575" y="216535"/>
                  </a:lnTo>
                  <a:lnTo>
                    <a:pt x="258445" y="222885"/>
                  </a:lnTo>
                  <a:lnTo>
                    <a:pt x="234315" y="229870"/>
                  </a:lnTo>
                  <a:lnTo>
                    <a:pt x="211455" y="236855"/>
                  </a:lnTo>
                  <a:lnTo>
                    <a:pt x="189865" y="244475"/>
                  </a:lnTo>
                  <a:lnTo>
                    <a:pt x="168910" y="252730"/>
                  </a:lnTo>
                  <a:lnTo>
                    <a:pt x="148590" y="261620"/>
                  </a:lnTo>
                  <a:lnTo>
                    <a:pt x="130175" y="270510"/>
                  </a:lnTo>
                  <a:lnTo>
                    <a:pt x="112395" y="280035"/>
                  </a:lnTo>
                  <a:lnTo>
                    <a:pt x="95250" y="290195"/>
                  </a:lnTo>
                  <a:lnTo>
                    <a:pt x="80010" y="300355"/>
                  </a:lnTo>
                  <a:lnTo>
                    <a:pt x="66040" y="311150"/>
                  </a:lnTo>
                  <a:lnTo>
                    <a:pt x="53340" y="321945"/>
                  </a:lnTo>
                  <a:lnTo>
                    <a:pt x="41275" y="332740"/>
                  </a:lnTo>
                  <a:lnTo>
                    <a:pt x="31115" y="344805"/>
                  </a:lnTo>
                  <a:lnTo>
                    <a:pt x="22860" y="356235"/>
                  </a:lnTo>
                  <a:lnTo>
                    <a:pt x="22225" y="356235"/>
                  </a:lnTo>
                  <a:lnTo>
                    <a:pt x="31115" y="367665"/>
                  </a:lnTo>
                  <a:lnTo>
                    <a:pt x="40640" y="379095"/>
                  </a:lnTo>
                  <a:lnTo>
                    <a:pt x="52070" y="389890"/>
                  </a:lnTo>
                  <a:lnTo>
                    <a:pt x="64770" y="400685"/>
                  </a:lnTo>
                  <a:lnTo>
                    <a:pt x="78105" y="411480"/>
                  </a:lnTo>
                  <a:lnTo>
                    <a:pt x="93345" y="421640"/>
                  </a:lnTo>
                  <a:lnTo>
                    <a:pt x="109220" y="431165"/>
                  </a:lnTo>
                  <a:lnTo>
                    <a:pt x="126365" y="440690"/>
                  </a:lnTo>
                  <a:lnTo>
                    <a:pt x="144780" y="449580"/>
                  </a:lnTo>
                  <a:lnTo>
                    <a:pt x="164465" y="458470"/>
                  </a:lnTo>
                  <a:lnTo>
                    <a:pt x="184785" y="466725"/>
                  </a:lnTo>
                  <a:lnTo>
                    <a:pt x="205740" y="474345"/>
                  </a:lnTo>
                  <a:lnTo>
                    <a:pt x="227965" y="481330"/>
                  </a:lnTo>
                  <a:lnTo>
                    <a:pt x="250825" y="488315"/>
                  </a:lnTo>
                  <a:lnTo>
                    <a:pt x="274320" y="494030"/>
                  </a:lnTo>
                  <a:lnTo>
                    <a:pt x="299085" y="499745"/>
                  </a:lnTo>
                  <a:lnTo>
                    <a:pt x="323850" y="504825"/>
                  </a:lnTo>
                  <a:lnTo>
                    <a:pt x="349250" y="509270"/>
                  </a:lnTo>
                  <a:lnTo>
                    <a:pt x="375285" y="513715"/>
                  </a:lnTo>
                  <a:lnTo>
                    <a:pt x="401955" y="516890"/>
                  </a:lnTo>
                  <a:lnTo>
                    <a:pt x="428625" y="519430"/>
                  </a:lnTo>
                  <a:lnTo>
                    <a:pt x="455930" y="521970"/>
                  </a:lnTo>
                  <a:lnTo>
                    <a:pt x="483235" y="523240"/>
                  </a:lnTo>
                  <a:lnTo>
                    <a:pt x="511175" y="524510"/>
                  </a:lnTo>
                  <a:lnTo>
                    <a:pt x="538480" y="524510"/>
                  </a:lnTo>
                  <a:lnTo>
                    <a:pt x="538480" y="658495"/>
                  </a:lnTo>
                  <a:moveTo>
                    <a:pt x="538480" y="658495"/>
                  </a:moveTo>
                  <a:lnTo>
                    <a:pt x="510540" y="657860"/>
                  </a:lnTo>
                  <a:lnTo>
                    <a:pt x="481965" y="657225"/>
                  </a:lnTo>
                  <a:lnTo>
                    <a:pt x="454025" y="655320"/>
                  </a:lnTo>
                  <a:lnTo>
                    <a:pt x="426720" y="653415"/>
                  </a:lnTo>
                  <a:lnTo>
                    <a:pt x="399415" y="650240"/>
                  </a:lnTo>
                  <a:lnTo>
                    <a:pt x="372110" y="647065"/>
                  </a:lnTo>
                  <a:lnTo>
                    <a:pt x="345440" y="642620"/>
                  </a:lnTo>
                  <a:lnTo>
                    <a:pt x="319405" y="638175"/>
                  </a:lnTo>
                  <a:lnTo>
                    <a:pt x="294005" y="633095"/>
                  </a:lnTo>
                  <a:lnTo>
                    <a:pt x="269240" y="626745"/>
                  </a:lnTo>
                  <a:lnTo>
                    <a:pt x="245110" y="620395"/>
                  </a:lnTo>
                  <a:lnTo>
                    <a:pt x="222250" y="613410"/>
                  </a:lnTo>
                  <a:lnTo>
                    <a:pt x="199390" y="606425"/>
                  </a:lnTo>
                  <a:lnTo>
                    <a:pt x="178435" y="598170"/>
                  </a:lnTo>
                  <a:lnTo>
                    <a:pt x="157480" y="589915"/>
                  </a:lnTo>
                  <a:lnTo>
                    <a:pt x="138430" y="581025"/>
                  </a:lnTo>
                  <a:lnTo>
                    <a:pt x="120015" y="571500"/>
                  </a:lnTo>
                  <a:lnTo>
                    <a:pt x="102870" y="561340"/>
                  </a:lnTo>
                  <a:lnTo>
                    <a:pt x="86995" y="551815"/>
                  </a:lnTo>
                  <a:lnTo>
                    <a:pt x="72390" y="541020"/>
                  </a:lnTo>
                  <a:lnTo>
                    <a:pt x="58420" y="530225"/>
                  </a:lnTo>
                  <a:lnTo>
                    <a:pt x="46355" y="518795"/>
                  </a:lnTo>
                  <a:lnTo>
                    <a:pt x="35560" y="508000"/>
                  </a:lnTo>
                  <a:lnTo>
                    <a:pt x="26670" y="495935"/>
                  </a:lnTo>
                  <a:lnTo>
                    <a:pt x="18415" y="484505"/>
                  </a:lnTo>
                  <a:lnTo>
                    <a:pt x="12065" y="472440"/>
                  </a:lnTo>
                  <a:lnTo>
                    <a:pt x="6350" y="460375"/>
                  </a:lnTo>
                  <a:lnTo>
                    <a:pt x="3175" y="448310"/>
                  </a:lnTo>
                  <a:lnTo>
                    <a:pt x="635" y="435610"/>
                  </a:lnTo>
                  <a:lnTo>
                    <a:pt x="0" y="423545"/>
                  </a:lnTo>
                  <a:lnTo>
                    <a:pt x="0" y="288925"/>
                  </a:lnTo>
                  <a:lnTo>
                    <a:pt x="0" y="293370"/>
                  </a:lnTo>
                  <a:lnTo>
                    <a:pt x="635" y="297815"/>
                  </a:lnTo>
                  <a:lnTo>
                    <a:pt x="635" y="302895"/>
                  </a:lnTo>
                  <a:lnTo>
                    <a:pt x="1905" y="307340"/>
                  </a:lnTo>
                  <a:lnTo>
                    <a:pt x="2540" y="311785"/>
                  </a:lnTo>
                  <a:lnTo>
                    <a:pt x="3810" y="316230"/>
                  </a:lnTo>
                  <a:lnTo>
                    <a:pt x="5080" y="320675"/>
                  </a:lnTo>
                  <a:lnTo>
                    <a:pt x="6350" y="325120"/>
                  </a:lnTo>
                  <a:lnTo>
                    <a:pt x="8255" y="329565"/>
                  </a:lnTo>
                  <a:lnTo>
                    <a:pt x="10160" y="334010"/>
                  </a:lnTo>
                  <a:lnTo>
                    <a:pt x="12065" y="338455"/>
                  </a:lnTo>
                  <a:lnTo>
                    <a:pt x="14605" y="342900"/>
                  </a:lnTo>
                  <a:lnTo>
                    <a:pt x="17145" y="347345"/>
                  </a:lnTo>
                  <a:lnTo>
                    <a:pt x="19685" y="351790"/>
                  </a:lnTo>
                  <a:lnTo>
                    <a:pt x="22225" y="356235"/>
                  </a:lnTo>
                  <a:lnTo>
                    <a:pt x="22225" y="356235"/>
                  </a:lnTo>
                  <a:lnTo>
                    <a:pt x="31115" y="367665"/>
                  </a:lnTo>
                  <a:lnTo>
                    <a:pt x="40640" y="379095"/>
                  </a:lnTo>
                  <a:lnTo>
                    <a:pt x="52070" y="389890"/>
                  </a:lnTo>
                  <a:lnTo>
                    <a:pt x="64770" y="400685"/>
                  </a:lnTo>
                  <a:lnTo>
                    <a:pt x="78105" y="411480"/>
                  </a:lnTo>
                  <a:lnTo>
                    <a:pt x="93345" y="421640"/>
                  </a:lnTo>
                  <a:lnTo>
                    <a:pt x="109220" y="431165"/>
                  </a:lnTo>
                  <a:lnTo>
                    <a:pt x="126365" y="440690"/>
                  </a:lnTo>
                  <a:lnTo>
                    <a:pt x="144780" y="449580"/>
                  </a:lnTo>
                  <a:lnTo>
                    <a:pt x="164465" y="458470"/>
                  </a:lnTo>
                  <a:lnTo>
                    <a:pt x="184785" y="466725"/>
                  </a:lnTo>
                  <a:lnTo>
                    <a:pt x="205740" y="474345"/>
                  </a:lnTo>
                  <a:lnTo>
                    <a:pt x="227965" y="481330"/>
                  </a:lnTo>
                  <a:lnTo>
                    <a:pt x="250825" y="488315"/>
                  </a:lnTo>
                  <a:lnTo>
                    <a:pt x="274320" y="494030"/>
                  </a:lnTo>
                  <a:lnTo>
                    <a:pt x="299085" y="499745"/>
                  </a:lnTo>
                  <a:lnTo>
                    <a:pt x="323850" y="504825"/>
                  </a:lnTo>
                  <a:lnTo>
                    <a:pt x="349250" y="509270"/>
                  </a:lnTo>
                  <a:lnTo>
                    <a:pt x="375285" y="513715"/>
                  </a:lnTo>
                  <a:lnTo>
                    <a:pt x="401955" y="516890"/>
                  </a:lnTo>
                  <a:lnTo>
                    <a:pt x="428625" y="519430"/>
                  </a:lnTo>
                  <a:lnTo>
                    <a:pt x="455930" y="521970"/>
                  </a:lnTo>
                  <a:lnTo>
                    <a:pt x="483235" y="523240"/>
                  </a:lnTo>
                  <a:lnTo>
                    <a:pt x="511175" y="524510"/>
                  </a:lnTo>
                  <a:lnTo>
                    <a:pt x="538480" y="524510"/>
                  </a:lnTo>
                  <a:lnTo>
                    <a:pt x="538480" y="658495"/>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grpSp>
    </p:spTree>
    <p:extLst>
      <p:ext uri="{BB962C8B-B14F-4D97-AF65-F5344CB8AC3E}">
        <p14:creationId xmlns:p14="http://schemas.microsoft.com/office/powerpoint/2010/main" val="90012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Travel</a:t>
            </a:r>
          </a:p>
          <a:p>
            <a:r>
              <a:rPr lang="en-US" sz="2400" dirty="0"/>
              <a:t>Use one hand to give desired motion signal, with palm facing direction of travel</a:t>
            </a:r>
          </a:p>
        </p:txBody>
      </p:sp>
      <p:pic>
        <p:nvPicPr>
          <p:cNvPr id="5" name="Picture 4">
            <a:extLst>
              <a:ext uri="{FF2B5EF4-FFF2-40B4-BE49-F238E27FC236}">
                <a16:creationId xmlns:a16="http://schemas.microsoft.com/office/drawing/2014/main" id="{F6C567F5-4A9D-C343-825F-AB22BF03CD54}"/>
              </a:ext>
            </a:extLst>
          </p:cNvPr>
          <p:cNvPicPr/>
          <p:nvPr/>
        </p:nvPicPr>
        <p:blipFill rotWithShape="1">
          <a:blip r:embed="rId2"/>
          <a:srcRect l="1719" r="1719"/>
          <a:stretch/>
        </p:blipFill>
        <p:spPr>
          <a:xfrm>
            <a:off x="0" y="0"/>
            <a:ext cx="4635571" cy="6857990"/>
          </a:xfrm>
          <a:prstGeom prst="rect">
            <a:avLst/>
          </a:prstGeom>
          <a:effectLst/>
        </p:spPr>
      </p:pic>
      <p:sp>
        <p:nvSpPr>
          <p:cNvPr id="8" name="CustomShape 4">
            <a:extLst>
              <a:ext uri="{FF2B5EF4-FFF2-40B4-BE49-F238E27FC236}">
                <a16:creationId xmlns:a16="http://schemas.microsoft.com/office/drawing/2014/main" id="{05346E4E-5036-ADC1-7CB0-47252C21069B}"/>
              </a:ext>
            </a:extLst>
          </p:cNvPr>
          <p:cNvSpPr/>
          <p:nvPr/>
        </p:nvSpPr>
        <p:spPr>
          <a:xfrm>
            <a:off x="2659385" y="1418849"/>
            <a:ext cx="838440" cy="312415"/>
          </a:xfrm>
          <a:custGeom>
            <a:avLst/>
            <a:gdLst/>
            <a:ahLst/>
            <a:cxnLst/>
            <a:rect l="0" t="0" r="r" b="b"/>
            <a:pathLst>
              <a:path w="1480185" h="270510">
                <a:moveTo>
                  <a:pt x="231140" y="67310"/>
                </a:moveTo>
                <a:lnTo>
                  <a:pt x="1109345" y="67310"/>
                </a:lnTo>
                <a:lnTo>
                  <a:pt x="1109345" y="0"/>
                </a:lnTo>
                <a:lnTo>
                  <a:pt x="1479550" y="134620"/>
                </a:lnTo>
                <a:lnTo>
                  <a:pt x="1109345" y="269875"/>
                </a:lnTo>
                <a:lnTo>
                  <a:pt x="1109345" y="201930"/>
                </a:lnTo>
                <a:lnTo>
                  <a:pt x="231140" y="201930"/>
                </a:lnTo>
                <a:lnTo>
                  <a:pt x="231140" y="67310"/>
                </a:lnTo>
                <a:moveTo>
                  <a:pt x="0" y="67310"/>
                </a:moveTo>
                <a:lnTo>
                  <a:pt x="45720" y="67310"/>
                </a:lnTo>
                <a:lnTo>
                  <a:pt x="45720" y="201930"/>
                </a:lnTo>
                <a:lnTo>
                  <a:pt x="0" y="201930"/>
                </a:lnTo>
                <a:lnTo>
                  <a:pt x="0" y="67310"/>
                </a:lnTo>
                <a:moveTo>
                  <a:pt x="92075" y="67310"/>
                </a:moveTo>
                <a:lnTo>
                  <a:pt x="184785" y="67310"/>
                </a:lnTo>
                <a:lnTo>
                  <a:pt x="184785" y="201930"/>
                </a:lnTo>
                <a:lnTo>
                  <a:pt x="92075" y="201930"/>
                </a:lnTo>
                <a:lnTo>
                  <a:pt x="92075" y="67310"/>
                </a:lnTo>
              </a:path>
            </a:pathLst>
          </a:custGeom>
          <a:noFill/>
          <a:ln w="25560">
            <a:solidFill>
              <a:srgbClr val="00FF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3216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Stop</a:t>
            </a:r>
          </a:p>
          <a:p>
            <a:r>
              <a:rPr lang="en-US" sz="2400" dirty="0"/>
              <a:t>With arm extended, palm down, move arm back and forth</a:t>
            </a:r>
          </a:p>
        </p:txBody>
      </p:sp>
      <p:pic>
        <p:nvPicPr>
          <p:cNvPr id="14" name="Picture 13">
            <a:extLst>
              <a:ext uri="{FF2B5EF4-FFF2-40B4-BE49-F238E27FC236}">
                <a16:creationId xmlns:a16="http://schemas.microsoft.com/office/drawing/2014/main" id="{5A362EA7-979F-F911-B93F-0752B584928E}"/>
              </a:ext>
            </a:extLst>
          </p:cNvPr>
          <p:cNvPicPr/>
          <p:nvPr/>
        </p:nvPicPr>
        <p:blipFill>
          <a:blip r:embed="rId2"/>
          <a:srcRect/>
          <a:stretch/>
        </p:blipFill>
        <p:spPr>
          <a:xfrm>
            <a:off x="5446830" y="839128"/>
            <a:ext cx="6096239" cy="4737599"/>
          </a:xfrm>
          <a:prstGeom prst="rect">
            <a:avLst/>
          </a:prstGeom>
          <a:ln>
            <a:noFill/>
          </a:ln>
        </p:spPr>
      </p:pic>
      <p:sp>
        <p:nvSpPr>
          <p:cNvPr id="6" name="CustomShape 5">
            <a:extLst>
              <a:ext uri="{FF2B5EF4-FFF2-40B4-BE49-F238E27FC236}">
                <a16:creationId xmlns:a16="http://schemas.microsoft.com/office/drawing/2014/main" id="{5E2350F0-1D21-3D62-C626-42570CC7B580}"/>
              </a:ext>
            </a:extLst>
          </p:cNvPr>
          <p:cNvSpPr/>
          <p:nvPr/>
        </p:nvSpPr>
        <p:spPr>
          <a:xfrm>
            <a:off x="11145080" y="2731386"/>
            <a:ext cx="304560" cy="914400"/>
          </a:xfrm>
          <a:custGeom>
            <a:avLst/>
            <a:gdLst/>
            <a:ahLst/>
            <a:cxnLst/>
            <a:rect l="0" t="0" r="r" b="b"/>
            <a:pathLst>
              <a:path w="538480" h="1581785">
                <a:moveTo>
                  <a:pt x="0" y="0"/>
                </a:moveTo>
                <a:lnTo>
                  <a:pt x="27940" y="635"/>
                </a:lnTo>
                <a:lnTo>
                  <a:pt x="56515" y="3175"/>
                </a:lnTo>
                <a:lnTo>
                  <a:pt x="83820" y="6985"/>
                </a:lnTo>
                <a:lnTo>
                  <a:pt x="111760" y="12065"/>
                </a:lnTo>
                <a:lnTo>
                  <a:pt x="139065" y="19050"/>
                </a:lnTo>
                <a:lnTo>
                  <a:pt x="166370" y="27940"/>
                </a:lnTo>
                <a:lnTo>
                  <a:pt x="193040" y="37465"/>
                </a:lnTo>
                <a:lnTo>
                  <a:pt x="219075" y="48895"/>
                </a:lnTo>
                <a:lnTo>
                  <a:pt x="244475" y="61595"/>
                </a:lnTo>
                <a:lnTo>
                  <a:pt x="268605" y="75565"/>
                </a:lnTo>
                <a:lnTo>
                  <a:pt x="292735" y="90805"/>
                </a:lnTo>
                <a:lnTo>
                  <a:pt x="316230" y="107950"/>
                </a:lnTo>
                <a:lnTo>
                  <a:pt x="338455" y="125730"/>
                </a:lnTo>
                <a:lnTo>
                  <a:pt x="360045" y="144780"/>
                </a:lnTo>
                <a:lnTo>
                  <a:pt x="380365" y="165100"/>
                </a:lnTo>
                <a:lnTo>
                  <a:pt x="399415" y="186690"/>
                </a:lnTo>
                <a:lnTo>
                  <a:pt x="417830" y="209550"/>
                </a:lnTo>
                <a:lnTo>
                  <a:pt x="434975" y="232410"/>
                </a:lnTo>
                <a:lnTo>
                  <a:pt x="450850" y="257175"/>
                </a:lnTo>
                <a:lnTo>
                  <a:pt x="466090" y="281940"/>
                </a:lnTo>
                <a:lnTo>
                  <a:pt x="479425" y="307975"/>
                </a:lnTo>
                <a:lnTo>
                  <a:pt x="491490" y="334645"/>
                </a:lnTo>
                <a:lnTo>
                  <a:pt x="502285" y="361950"/>
                </a:lnTo>
                <a:lnTo>
                  <a:pt x="511810" y="389890"/>
                </a:lnTo>
                <a:lnTo>
                  <a:pt x="519430" y="418465"/>
                </a:lnTo>
                <a:lnTo>
                  <a:pt x="525780" y="447040"/>
                </a:lnTo>
                <a:lnTo>
                  <a:pt x="531495" y="476250"/>
                </a:lnTo>
                <a:lnTo>
                  <a:pt x="534670" y="505460"/>
                </a:lnTo>
                <a:lnTo>
                  <a:pt x="537210" y="534670"/>
                </a:lnTo>
                <a:lnTo>
                  <a:pt x="537845" y="564515"/>
                </a:lnTo>
                <a:lnTo>
                  <a:pt x="537845" y="887095"/>
                </a:lnTo>
                <a:lnTo>
                  <a:pt x="537210" y="916305"/>
                </a:lnTo>
                <a:lnTo>
                  <a:pt x="535305" y="944880"/>
                </a:lnTo>
                <a:lnTo>
                  <a:pt x="531495" y="973455"/>
                </a:lnTo>
                <a:lnTo>
                  <a:pt x="526415" y="1002030"/>
                </a:lnTo>
                <a:lnTo>
                  <a:pt x="520065" y="1029970"/>
                </a:lnTo>
                <a:lnTo>
                  <a:pt x="512445" y="1057910"/>
                </a:lnTo>
                <a:lnTo>
                  <a:pt x="503555" y="1085215"/>
                </a:lnTo>
                <a:lnTo>
                  <a:pt x="493395" y="1112520"/>
                </a:lnTo>
                <a:lnTo>
                  <a:pt x="481330" y="1138555"/>
                </a:lnTo>
                <a:lnTo>
                  <a:pt x="468630" y="1163955"/>
                </a:lnTo>
                <a:lnTo>
                  <a:pt x="454660" y="1188720"/>
                </a:lnTo>
                <a:lnTo>
                  <a:pt x="439420" y="1212850"/>
                </a:lnTo>
                <a:lnTo>
                  <a:pt x="422910" y="1236345"/>
                </a:lnTo>
                <a:lnTo>
                  <a:pt x="405130" y="1258570"/>
                </a:lnTo>
                <a:lnTo>
                  <a:pt x="386715" y="1279525"/>
                </a:lnTo>
                <a:lnTo>
                  <a:pt x="367030" y="1299845"/>
                </a:lnTo>
                <a:lnTo>
                  <a:pt x="346075" y="1318895"/>
                </a:lnTo>
                <a:lnTo>
                  <a:pt x="324485" y="1337310"/>
                </a:lnTo>
                <a:lnTo>
                  <a:pt x="302260" y="1353820"/>
                </a:lnTo>
                <a:lnTo>
                  <a:pt x="278765" y="1369695"/>
                </a:lnTo>
                <a:lnTo>
                  <a:pt x="255270" y="1384300"/>
                </a:lnTo>
                <a:lnTo>
                  <a:pt x="230505" y="1397000"/>
                </a:lnTo>
                <a:lnTo>
                  <a:pt x="205105" y="1409065"/>
                </a:lnTo>
                <a:lnTo>
                  <a:pt x="179705" y="1419225"/>
                </a:lnTo>
                <a:lnTo>
                  <a:pt x="179705" y="1581150"/>
                </a:lnTo>
                <a:lnTo>
                  <a:pt x="0" y="1290320"/>
                </a:lnTo>
                <a:lnTo>
                  <a:pt x="179705" y="935355"/>
                </a:lnTo>
                <a:lnTo>
                  <a:pt x="179705" y="1096645"/>
                </a:lnTo>
                <a:lnTo>
                  <a:pt x="205740" y="1085850"/>
                </a:lnTo>
                <a:lnTo>
                  <a:pt x="231775" y="1073785"/>
                </a:lnTo>
                <a:lnTo>
                  <a:pt x="256540" y="1060450"/>
                </a:lnTo>
                <a:lnTo>
                  <a:pt x="280670" y="1045845"/>
                </a:lnTo>
                <a:lnTo>
                  <a:pt x="304800" y="1029970"/>
                </a:lnTo>
                <a:lnTo>
                  <a:pt x="327025" y="1012190"/>
                </a:lnTo>
                <a:lnTo>
                  <a:pt x="349250" y="993775"/>
                </a:lnTo>
                <a:lnTo>
                  <a:pt x="370205" y="974090"/>
                </a:lnTo>
                <a:lnTo>
                  <a:pt x="389890" y="953135"/>
                </a:lnTo>
                <a:lnTo>
                  <a:pt x="408940" y="931545"/>
                </a:lnTo>
                <a:lnTo>
                  <a:pt x="426720" y="908685"/>
                </a:lnTo>
                <a:lnTo>
                  <a:pt x="443230" y="884555"/>
                </a:lnTo>
                <a:lnTo>
                  <a:pt x="458470" y="859790"/>
                </a:lnTo>
                <a:lnTo>
                  <a:pt x="472440" y="834390"/>
                </a:lnTo>
                <a:lnTo>
                  <a:pt x="485140" y="808355"/>
                </a:lnTo>
                <a:lnTo>
                  <a:pt x="496570" y="781050"/>
                </a:lnTo>
                <a:lnTo>
                  <a:pt x="506730" y="753745"/>
                </a:lnTo>
                <a:lnTo>
                  <a:pt x="515620" y="725805"/>
                </a:lnTo>
                <a:lnTo>
                  <a:pt x="515620" y="725805"/>
                </a:lnTo>
                <a:lnTo>
                  <a:pt x="506730" y="698500"/>
                </a:lnTo>
                <a:lnTo>
                  <a:pt x="497205" y="671195"/>
                </a:lnTo>
                <a:lnTo>
                  <a:pt x="485775" y="645160"/>
                </a:lnTo>
                <a:lnTo>
                  <a:pt x="473075" y="619125"/>
                </a:lnTo>
                <a:lnTo>
                  <a:pt x="459740" y="593725"/>
                </a:lnTo>
                <a:lnTo>
                  <a:pt x="444500" y="569595"/>
                </a:lnTo>
                <a:lnTo>
                  <a:pt x="428625" y="546100"/>
                </a:lnTo>
                <a:lnTo>
                  <a:pt x="411480" y="523875"/>
                </a:lnTo>
                <a:lnTo>
                  <a:pt x="393065" y="501650"/>
                </a:lnTo>
                <a:lnTo>
                  <a:pt x="374015" y="481330"/>
                </a:lnTo>
                <a:lnTo>
                  <a:pt x="353695" y="461645"/>
                </a:lnTo>
                <a:lnTo>
                  <a:pt x="332105" y="443230"/>
                </a:lnTo>
                <a:lnTo>
                  <a:pt x="310515" y="426085"/>
                </a:lnTo>
                <a:lnTo>
                  <a:pt x="287655" y="410210"/>
                </a:lnTo>
                <a:lnTo>
                  <a:pt x="263525" y="394970"/>
                </a:lnTo>
                <a:lnTo>
                  <a:pt x="239395" y="381635"/>
                </a:lnTo>
                <a:lnTo>
                  <a:pt x="214630" y="369570"/>
                </a:lnTo>
                <a:lnTo>
                  <a:pt x="188595" y="358775"/>
                </a:lnTo>
                <a:lnTo>
                  <a:pt x="162560" y="349250"/>
                </a:lnTo>
                <a:lnTo>
                  <a:pt x="136525" y="340995"/>
                </a:lnTo>
                <a:lnTo>
                  <a:pt x="109220" y="334645"/>
                </a:lnTo>
                <a:lnTo>
                  <a:pt x="82550" y="328930"/>
                </a:lnTo>
                <a:lnTo>
                  <a:pt x="55245" y="325755"/>
                </a:lnTo>
                <a:lnTo>
                  <a:pt x="27305" y="323215"/>
                </a:lnTo>
                <a:lnTo>
                  <a:pt x="0" y="322580"/>
                </a:lnTo>
                <a:lnTo>
                  <a:pt x="0" y="0"/>
                </a:lnTo>
                <a:moveTo>
                  <a:pt x="0" y="0"/>
                </a:moveTo>
                <a:lnTo>
                  <a:pt x="27940" y="635"/>
                </a:lnTo>
                <a:lnTo>
                  <a:pt x="56515" y="3175"/>
                </a:lnTo>
                <a:lnTo>
                  <a:pt x="83820" y="6985"/>
                </a:lnTo>
                <a:lnTo>
                  <a:pt x="111760" y="12065"/>
                </a:lnTo>
                <a:lnTo>
                  <a:pt x="139065" y="19050"/>
                </a:lnTo>
                <a:lnTo>
                  <a:pt x="166370" y="27940"/>
                </a:lnTo>
                <a:lnTo>
                  <a:pt x="193040" y="37465"/>
                </a:lnTo>
                <a:lnTo>
                  <a:pt x="219075" y="48895"/>
                </a:lnTo>
                <a:lnTo>
                  <a:pt x="244475" y="61595"/>
                </a:lnTo>
                <a:lnTo>
                  <a:pt x="268605" y="75565"/>
                </a:lnTo>
                <a:lnTo>
                  <a:pt x="292735" y="90805"/>
                </a:lnTo>
                <a:lnTo>
                  <a:pt x="316230" y="107950"/>
                </a:lnTo>
                <a:lnTo>
                  <a:pt x="338455" y="125730"/>
                </a:lnTo>
                <a:lnTo>
                  <a:pt x="360045" y="144780"/>
                </a:lnTo>
                <a:lnTo>
                  <a:pt x="380365" y="165100"/>
                </a:lnTo>
                <a:lnTo>
                  <a:pt x="399415" y="186690"/>
                </a:lnTo>
                <a:lnTo>
                  <a:pt x="417830" y="209550"/>
                </a:lnTo>
                <a:lnTo>
                  <a:pt x="434975" y="232410"/>
                </a:lnTo>
                <a:lnTo>
                  <a:pt x="450850" y="257175"/>
                </a:lnTo>
                <a:lnTo>
                  <a:pt x="466090" y="281940"/>
                </a:lnTo>
                <a:lnTo>
                  <a:pt x="479425" y="307975"/>
                </a:lnTo>
                <a:lnTo>
                  <a:pt x="491490" y="334645"/>
                </a:lnTo>
                <a:lnTo>
                  <a:pt x="502285" y="361950"/>
                </a:lnTo>
                <a:lnTo>
                  <a:pt x="511810" y="389890"/>
                </a:lnTo>
                <a:lnTo>
                  <a:pt x="519430" y="418465"/>
                </a:lnTo>
                <a:lnTo>
                  <a:pt x="525780" y="447040"/>
                </a:lnTo>
                <a:lnTo>
                  <a:pt x="531495" y="476250"/>
                </a:lnTo>
                <a:lnTo>
                  <a:pt x="534670" y="505460"/>
                </a:lnTo>
                <a:lnTo>
                  <a:pt x="537210" y="534670"/>
                </a:lnTo>
                <a:lnTo>
                  <a:pt x="537845" y="564515"/>
                </a:lnTo>
                <a:lnTo>
                  <a:pt x="537845" y="564515"/>
                </a:lnTo>
                <a:lnTo>
                  <a:pt x="537845" y="575310"/>
                </a:lnTo>
                <a:lnTo>
                  <a:pt x="537210" y="586105"/>
                </a:lnTo>
                <a:lnTo>
                  <a:pt x="537210" y="596900"/>
                </a:lnTo>
                <a:lnTo>
                  <a:pt x="535940" y="608330"/>
                </a:lnTo>
                <a:lnTo>
                  <a:pt x="535305" y="619125"/>
                </a:lnTo>
                <a:lnTo>
                  <a:pt x="534035" y="629920"/>
                </a:lnTo>
                <a:lnTo>
                  <a:pt x="532765" y="640715"/>
                </a:lnTo>
                <a:lnTo>
                  <a:pt x="531495" y="651510"/>
                </a:lnTo>
                <a:lnTo>
                  <a:pt x="529590" y="662305"/>
                </a:lnTo>
                <a:lnTo>
                  <a:pt x="527685" y="673100"/>
                </a:lnTo>
                <a:lnTo>
                  <a:pt x="525780" y="683260"/>
                </a:lnTo>
                <a:lnTo>
                  <a:pt x="523240" y="694055"/>
                </a:lnTo>
                <a:lnTo>
                  <a:pt x="520700" y="704850"/>
                </a:lnTo>
                <a:lnTo>
                  <a:pt x="518160" y="715010"/>
                </a:lnTo>
                <a:lnTo>
                  <a:pt x="515620" y="725805"/>
                </a:lnTo>
                <a:lnTo>
                  <a:pt x="515620" y="725805"/>
                </a:lnTo>
                <a:lnTo>
                  <a:pt x="506730" y="698500"/>
                </a:lnTo>
                <a:lnTo>
                  <a:pt x="497205" y="671195"/>
                </a:lnTo>
                <a:lnTo>
                  <a:pt x="485775" y="645160"/>
                </a:lnTo>
                <a:lnTo>
                  <a:pt x="473075" y="619125"/>
                </a:lnTo>
                <a:lnTo>
                  <a:pt x="459740" y="593725"/>
                </a:lnTo>
                <a:lnTo>
                  <a:pt x="444500" y="569595"/>
                </a:lnTo>
                <a:lnTo>
                  <a:pt x="428625" y="546100"/>
                </a:lnTo>
                <a:lnTo>
                  <a:pt x="411480" y="523875"/>
                </a:lnTo>
                <a:lnTo>
                  <a:pt x="393065" y="501650"/>
                </a:lnTo>
                <a:lnTo>
                  <a:pt x="374015" y="481330"/>
                </a:lnTo>
                <a:lnTo>
                  <a:pt x="353695" y="461645"/>
                </a:lnTo>
                <a:lnTo>
                  <a:pt x="332105" y="443230"/>
                </a:lnTo>
                <a:lnTo>
                  <a:pt x="310515" y="426085"/>
                </a:lnTo>
                <a:lnTo>
                  <a:pt x="287655" y="410210"/>
                </a:lnTo>
                <a:lnTo>
                  <a:pt x="263525" y="394970"/>
                </a:lnTo>
                <a:lnTo>
                  <a:pt x="239395" y="381635"/>
                </a:lnTo>
                <a:lnTo>
                  <a:pt x="214630" y="369570"/>
                </a:lnTo>
                <a:lnTo>
                  <a:pt x="188595" y="358775"/>
                </a:lnTo>
                <a:lnTo>
                  <a:pt x="162560" y="349250"/>
                </a:lnTo>
                <a:lnTo>
                  <a:pt x="136525" y="340995"/>
                </a:lnTo>
                <a:lnTo>
                  <a:pt x="109220" y="334645"/>
                </a:lnTo>
                <a:lnTo>
                  <a:pt x="82550" y="328930"/>
                </a:lnTo>
                <a:lnTo>
                  <a:pt x="55245" y="325755"/>
                </a:lnTo>
                <a:lnTo>
                  <a:pt x="27305" y="323215"/>
                </a:lnTo>
                <a:lnTo>
                  <a:pt x="0" y="322580"/>
                </a:lnTo>
                <a:lnTo>
                  <a:pt x="0" y="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7" name="CustomShape 6">
            <a:extLst>
              <a:ext uri="{FF2B5EF4-FFF2-40B4-BE49-F238E27FC236}">
                <a16:creationId xmlns:a16="http://schemas.microsoft.com/office/drawing/2014/main" id="{A3F00B9B-7652-670D-B230-699DE15B25DD}"/>
              </a:ext>
            </a:extLst>
          </p:cNvPr>
          <p:cNvSpPr/>
          <p:nvPr/>
        </p:nvSpPr>
        <p:spPr>
          <a:xfrm>
            <a:off x="10763120" y="2655066"/>
            <a:ext cx="304560" cy="914400"/>
          </a:xfrm>
          <a:custGeom>
            <a:avLst/>
            <a:gdLst/>
            <a:ahLst/>
            <a:cxnLst/>
            <a:rect l="0" t="0" r="r" b="b"/>
            <a:pathLst>
              <a:path w="539115" h="1581785">
                <a:moveTo>
                  <a:pt x="0" y="1581150"/>
                </a:moveTo>
                <a:lnTo>
                  <a:pt x="27940" y="1580515"/>
                </a:lnTo>
                <a:lnTo>
                  <a:pt x="56515" y="1577975"/>
                </a:lnTo>
                <a:lnTo>
                  <a:pt x="84455" y="1574165"/>
                </a:lnTo>
                <a:lnTo>
                  <a:pt x="111760" y="1569085"/>
                </a:lnTo>
                <a:lnTo>
                  <a:pt x="139065" y="1562100"/>
                </a:lnTo>
                <a:lnTo>
                  <a:pt x="166370" y="1553210"/>
                </a:lnTo>
                <a:lnTo>
                  <a:pt x="193040" y="1543685"/>
                </a:lnTo>
                <a:lnTo>
                  <a:pt x="219075" y="1532255"/>
                </a:lnTo>
                <a:lnTo>
                  <a:pt x="244475" y="1519555"/>
                </a:lnTo>
                <a:lnTo>
                  <a:pt x="269240" y="1505585"/>
                </a:lnTo>
                <a:lnTo>
                  <a:pt x="293370" y="1490345"/>
                </a:lnTo>
                <a:lnTo>
                  <a:pt x="316230" y="1473200"/>
                </a:lnTo>
                <a:lnTo>
                  <a:pt x="339090" y="1455420"/>
                </a:lnTo>
                <a:lnTo>
                  <a:pt x="360045" y="1436370"/>
                </a:lnTo>
                <a:lnTo>
                  <a:pt x="381000" y="1416050"/>
                </a:lnTo>
                <a:lnTo>
                  <a:pt x="400050" y="1394460"/>
                </a:lnTo>
                <a:lnTo>
                  <a:pt x="418465" y="1371600"/>
                </a:lnTo>
                <a:lnTo>
                  <a:pt x="435610" y="1348740"/>
                </a:lnTo>
                <a:lnTo>
                  <a:pt x="451485" y="1323975"/>
                </a:lnTo>
                <a:lnTo>
                  <a:pt x="466090" y="1299210"/>
                </a:lnTo>
                <a:lnTo>
                  <a:pt x="480060" y="1273175"/>
                </a:lnTo>
                <a:lnTo>
                  <a:pt x="492125" y="1246505"/>
                </a:lnTo>
                <a:lnTo>
                  <a:pt x="502920" y="1219200"/>
                </a:lnTo>
                <a:lnTo>
                  <a:pt x="511810" y="1191260"/>
                </a:lnTo>
                <a:lnTo>
                  <a:pt x="520065" y="1162685"/>
                </a:lnTo>
                <a:lnTo>
                  <a:pt x="526415" y="1134110"/>
                </a:lnTo>
                <a:lnTo>
                  <a:pt x="532130" y="1104900"/>
                </a:lnTo>
                <a:lnTo>
                  <a:pt x="535305" y="1075690"/>
                </a:lnTo>
                <a:lnTo>
                  <a:pt x="537845" y="1046480"/>
                </a:lnTo>
                <a:lnTo>
                  <a:pt x="538480" y="1016635"/>
                </a:lnTo>
                <a:lnTo>
                  <a:pt x="538480" y="694055"/>
                </a:lnTo>
                <a:lnTo>
                  <a:pt x="537845" y="664845"/>
                </a:lnTo>
                <a:lnTo>
                  <a:pt x="535940" y="636270"/>
                </a:lnTo>
                <a:lnTo>
                  <a:pt x="532130" y="607695"/>
                </a:lnTo>
                <a:lnTo>
                  <a:pt x="527050" y="579120"/>
                </a:lnTo>
                <a:lnTo>
                  <a:pt x="520700" y="551180"/>
                </a:lnTo>
                <a:lnTo>
                  <a:pt x="513080" y="523240"/>
                </a:lnTo>
                <a:lnTo>
                  <a:pt x="504190" y="495935"/>
                </a:lnTo>
                <a:lnTo>
                  <a:pt x="494030" y="468630"/>
                </a:lnTo>
                <a:lnTo>
                  <a:pt x="481965" y="442595"/>
                </a:lnTo>
                <a:lnTo>
                  <a:pt x="469265" y="417195"/>
                </a:lnTo>
                <a:lnTo>
                  <a:pt x="455295" y="392430"/>
                </a:lnTo>
                <a:lnTo>
                  <a:pt x="439420" y="368300"/>
                </a:lnTo>
                <a:lnTo>
                  <a:pt x="422910" y="344805"/>
                </a:lnTo>
                <a:lnTo>
                  <a:pt x="405765" y="322580"/>
                </a:lnTo>
                <a:lnTo>
                  <a:pt x="386715" y="301625"/>
                </a:lnTo>
                <a:lnTo>
                  <a:pt x="367030" y="281305"/>
                </a:lnTo>
                <a:lnTo>
                  <a:pt x="346710" y="261620"/>
                </a:lnTo>
                <a:lnTo>
                  <a:pt x="325120" y="243840"/>
                </a:lnTo>
                <a:lnTo>
                  <a:pt x="302260" y="226695"/>
                </a:lnTo>
                <a:lnTo>
                  <a:pt x="279400" y="211455"/>
                </a:lnTo>
                <a:lnTo>
                  <a:pt x="255270" y="196850"/>
                </a:lnTo>
                <a:lnTo>
                  <a:pt x="230505" y="184150"/>
                </a:lnTo>
                <a:lnTo>
                  <a:pt x="205105" y="172085"/>
                </a:lnTo>
                <a:lnTo>
                  <a:pt x="179705" y="161925"/>
                </a:lnTo>
                <a:lnTo>
                  <a:pt x="179705" y="0"/>
                </a:lnTo>
                <a:lnTo>
                  <a:pt x="0" y="290830"/>
                </a:lnTo>
                <a:lnTo>
                  <a:pt x="179705" y="645795"/>
                </a:lnTo>
                <a:lnTo>
                  <a:pt x="179705" y="484505"/>
                </a:lnTo>
                <a:lnTo>
                  <a:pt x="205740" y="495300"/>
                </a:lnTo>
                <a:lnTo>
                  <a:pt x="231775" y="507365"/>
                </a:lnTo>
                <a:lnTo>
                  <a:pt x="256540" y="520700"/>
                </a:lnTo>
                <a:lnTo>
                  <a:pt x="281305" y="535305"/>
                </a:lnTo>
                <a:lnTo>
                  <a:pt x="304800" y="551180"/>
                </a:lnTo>
                <a:lnTo>
                  <a:pt x="327660" y="568325"/>
                </a:lnTo>
                <a:lnTo>
                  <a:pt x="349250" y="587375"/>
                </a:lnTo>
                <a:lnTo>
                  <a:pt x="370205" y="607060"/>
                </a:lnTo>
                <a:lnTo>
                  <a:pt x="390525" y="627380"/>
                </a:lnTo>
                <a:lnTo>
                  <a:pt x="408940" y="649605"/>
                </a:lnTo>
                <a:lnTo>
                  <a:pt x="426720" y="672465"/>
                </a:lnTo>
                <a:lnTo>
                  <a:pt x="443230" y="696595"/>
                </a:lnTo>
                <a:lnTo>
                  <a:pt x="458470" y="721360"/>
                </a:lnTo>
                <a:lnTo>
                  <a:pt x="473075" y="746760"/>
                </a:lnTo>
                <a:lnTo>
                  <a:pt x="485775" y="772795"/>
                </a:lnTo>
                <a:lnTo>
                  <a:pt x="497205" y="800100"/>
                </a:lnTo>
                <a:lnTo>
                  <a:pt x="507365" y="827405"/>
                </a:lnTo>
                <a:lnTo>
                  <a:pt x="516255" y="855345"/>
                </a:lnTo>
                <a:lnTo>
                  <a:pt x="516255" y="855345"/>
                </a:lnTo>
                <a:lnTo>
                  <a:pt x="507365" y="882650"/>
                </a:lnTo>
                <a:lnTo>
                  <a:pt x="497840" y="909955"/>
                </a:lnTo>
                <a:lnTo>
                  <a:pt x="486410" y="935990"/>
                </a:lnTo>
                <a:lnTo>
                  <a:pt x="473710" y="962025"/>
                </a:lnTo>
                <a:lnTo>
                  <a:pt x="460375" y="987425"/>
                </a:lnTo>
                <a:lnTo>
                  <a:pt x="445135" y="1011555"/>
                </a:lnTo>
                <a:lnTo>
                  <a:pt x="429260" y="1035050"/>
                </a:lnTo>
                <a:lnTo>
                  <a:pt x="412115" y="1057275"/>
                </a:lnTo>
                <a:lnTo>
                  <a:pt x="393700" y="1079500"/>
                </a:lnTo>
                <a:lnTo>
                  <a:pt x="374650" y="1099820"/>
                </a:lnTo>
                <a:lnTo>
                  <a:pt x="354330" y="1119505"/>
                </a:lnTo>
                <a:lnTo>
                  <a:pt x="332740" y="1137920"/>
                </a:lnTo>
                <a:lnTo>
                  <a:pt x="310515" y="1155065"/>
                </a:lnTo>
                <a:lnTo>
                  <a:pt x="287655" y="1170940"/>
                </a:lnTo>
                <a:lnTo>
                  <a:pt x="264160" y="1186180"/>
                </a:lnTo>
                <a:lnTo>
                  <a:pt x="239395" y="1199515"/>
                </a:lnTo>
                <a:lnTo>
                  <a:pt x="214630" y="1211580"/>
                </a:lnTo>
                <a:lnTo>
                  <a:pt x="189230" y="1222375"/>
                </a:lnTo>
                <a:lnTo>
                  <a:pt x="163195" y="1231900"/>
                </a:lnTo>
                <a:lnTo>
                  <a:pt x="136525" y="1240155"/>
                </a:lnTo>
                <a:lnTo>
                  <a:pt x="109855" y="1246505"/>
                </a:lnTo>
                <a:lnTo>
                  <a:pt x="82550" y="1252220"/>
                </a:lnTo>
                <a:lnTo>
                  <a:pt x="55245" y="1255395"/>
                </a:lnTo>
                <a:lnTo>
                  <a:pt x="27305" y="1257935"/>
                </a:lnTo>
                <a:lnTo>
                  <a:pt x="0" y="1258570"/>
                </a:lnTo>
                <a:lnTo>
                  <a:pt x="0" y="1581150"/>
                </a:lnTo>
                <a:moveTo>
                  <a:pt x="0" y="1581150"/>
                </a:moveTo>
                <a:lnTo>
                  <a:pt x="27940" y="1580515"/>
                </a:lnTo>
                <a:lnTo>
                  <a:pt x="56515" y="1577975"/>
                </a:lnTo>
                <a:lnTo>
                  <a:pt x="84455" y="1574165"/>
                </a:lnTo>
                <a:lnTo>
                  <a:pt x="111760" y="1569085"/>
                </a:lnTo>
                <a:lnTo>
                  <a:pt x="139065" y="1562100"/>
                </a:lnTo>
                <a:lnTo>
                  <a:pt x="166370" y="1553210"/>
                </a:lnTo>
                <a:lnTo>
                  <a:pt x="193040" y="1543685"/>
                </a:lnTo>
                <a:lnTo>
                  <a:pt x="219075" y="1532255"/>
                </a:lnTo>
                <a:lnTo>
                  <a:pt x="244475" y="1519555"/>
                </a:lnTo>
                <a:lnTo>
                  <a:pt x="269240" y="1505585"/>
                </a:lnTo>
                <a:lnTo>
                  <a:pt x="293370" y="1490345"/>
                </a:lnTo>
                <a:lnTo>
                  <a:pt x="316230" y="1473200"/>
                </a:lnTo>
                <a:lnTo>
                  <a:pt x="339090" y="1455420"/>
                </a:lnTo>
                <a:lnTo>
                  <a:pt x="360045" y="1436370"/>
                </a:lnTo>
                <a:lnTo>
                  <a:pt x="381000" y="1416050"/>
                </a:lnTo>
                <a:lnTo>
                  <a:pt x="400050" y="1394460"/>
                </a:lnTo>
                <a:lnTo>
                  <a:pt x="418465" y="1371600"/>
                </a:lnTo>
                <a:lnTo>
                  <a:pt x="435610" y="1348740"/>
                </a:lnTo>
                <a:lnTo>
                  <a:pt x="451485" y="1323975"/>
                </a:lnTo>
                <a:lnTo>
                  <a:pt x="466090" y="1299210"/>
                </a:lnTo>
                <a:lnTo>
                  <a:pt x="480060" y="1273175"/>
                </a:lnTo>
                <a:lnTo>
                  <a:pt x="492125" y="1246505"/>
                </a:lnTo>
                <a:lnTo>
                  <a:pt x="502920" y="1219200"/>
                </a:lnTo>
                <a:lnTo>
                  <a:pt x="511810" y="1191260"/>
                </a:lnTo>
                <a:lnTo>
                  <a:pt x="520065" y="1162685"/>
                </a:lnTo>
                <a:lnTo>
                  <a:pt x="526415" y="1134110"/>
                </a:lnTo>
                <a:lnTo>
                  <a:pt x="532130" y="1104900"/>
                </a:lnTo>
                <a:lnTo>
                  <a:pt x="535305" y="1075690"/>
                </a:lnTo>
                <a:lnTo>
                  <a:pt x="537845" y="1046480"/>
                </a:lnTo>
                <a:lnTo>
                  <a:pt x="538480" y="1016635"/>
                </a:lnTo>
                <a:lnTo>
                  <a:pt x="538480" y="1016635"/>
                </a:lnTo>
                <a:lnTo>
                  <a:pt x="538480" y="1005840"/>
                </a:lnTo>
                <a:lnTo>
                  <a:pt x="537845" y="995045"/>
                </a:lnTo>
                <a:lnTo>
                  <a:pt x="537845" y="984250"/>
                </a:lnTo>
                <a:lnTo>
                  <a:pt x="536575" y="972820"/>
                </a:lnTo>
                <a:lnTo>
                  <a:pt x="535940" y="962025"/>
                </a:lnTo>
                <a:lnTo>
                  <a:pt x="534670" y="951230"/>
                </a:lnTo>
                <a:lnTo>
                  <a:pt x="533400" y="940435"/>
                </a:lnTo>
                <a:lnTo>
                  <a:pt x="532130" y="929640"/>
                </a:lnTo>
                <a:lnTo>
                  <a:pt x="530225" y="918845"/>
                </a:lnTo>
                <a:lnTo>
                  <a:pt x="528320" y="908050"/>
                </a:lnTo>
                <a:lnTo>
                  <a:pt x="526415" y="897890"/>
                </a:lnTo>
                <a:lnTo>
                  <a:pt x="523875" y="887095"/>
                </a:lnTo>
                <a:lnTo>
                  <a:pt x="521335" y="876300"/>
                </a:lnTo>
                <a:lnTo>
                  <a:pt x="518795" y="866140"/>
                </a:lnTo>
                <a:lnTo>
                  <a:pt x="516255" y="855345"/>
                </a:lnTo>
                <a:lnTo>
                  <a:pt x="516255" y="855345"/>
                </a:lnTo>
                <a:lnTo>
                  <a:pt x="507365" y="882650"/>
                </a:lnTo>
                <a:lnTo>
                  <a:pt x="497840" y="909955"/>
                </a:lnTo>
                <a:lnTo>
                  <a:pt x="486410" y="935990"/>
                </a:lnTo>
                <a:lnTo>
                  <a:pt x="473710" y="962025"/>
                </a:lnTo>
                <a:lnTo>
                  <a:pt x="460375" y="987425"/>
                </a:lnTo>
                <a:lnTo>
                  <a:pt x="445135" y="1011555"/>
                </a:lnTo>
                <a:lnTo>
                  <a:pt x="429260" y="1035050"/>
                </a:lnTo>
                <a:lnTo>
                  <a:pt x="412115" y="1057275"/>
                </a:lnTo>
                <a:lnTo>
                  <a:pt x="393700" y="1079500"/>
                </a:lnTo>
                <a:lnTo>
                  <a:pt x="374650" y="1099820"/>
                </a:lnTo>
                <a:lnTo>
                  <a:pt x="354330" y="1119505"/>
                </a:lnTo>
                <a:lnTo>
                  <a:pt x="332740" y="1137920"/>
                </a:lnTo>
                <a:lnTo>
                  <a:pt x="310515" y="1155065"/>
                </a:lnTo>
                <a:lnTo>
                  <a:pt x="287655" y="1170940"/>
                </a:lnTo>
                <a:lnTo>
                  <a:pt x="264160" y="1186180"/>
                </a:lnTo>
                <a:lnTo>
                  <a:pt x="239395" y="1199515"/>
                </a:lnTo>
                <a:lnTo>
                  <a:pt x="214630" y="1211580"/>
                </a:lnTo>
                <a:lnTo>
                  <a:pt x="189230" y="1222375"/>
                </a:lnTo>
                <a:lnTo>
                  <a:pt x="163195" y="1231900"/>
                </a:lnTo>
                <a:lnTo>
                  <a:pt x="136525" y="1240155"/>
                </a:lnTo>
                <a:lnTo>
                  <a:pt x="109855" y="1246505"/>
                </a:lnTo>
                <a:lnTo>
                  <a:pt x="82550" y="1252220"/>
                </a:lnTo>
                <a:lnTo>
                  <a:pt x="55245" y="1255395"/>
                </a:lnTo>
                <a:lnTo>
                  <a:pt x="27305" y="1257935"/>
                </a:lnTo>
                <a:lnTo>
                  <a:pt x="0" y="1258570"/>
                </a:lnTo>
                <a:lnTo>
                  <a:pt x="0" y="158115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Tree>
    <p:extLst>
      <p:ext uri="{BB962C8B-B14F-4D97-AF65-F5344CB8AC3E}">
        <p14:creationId xmlns:p14="http://schemas.microsoft.com/office/powerpoint/2010/main" val="2655348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4045" descr="A white truck with a crane on top&#10;&#10;Description automatically generated with low confidence">
            <a:extLst>
              <a:ext uri="{FF2B5EF4-FFF2-40B4-BE49-F238E27FC236}">
                <a16:creationId xmlns:a16="http://schemas.microsoft.com/office/drawing/2014/main" id="{927E8C62-A1E3-9473-3EF1-EEB67CF1CCAD}"/>
              </a:ext>
            </a:extLst>
          </p:cNvPr>
          <p:cNvPicPr/>
          <p:nvPr/>
        </p:nvPicPr>
        <p:blipFill rotWithShape="1">
          <a:blip r:embed="rId2"/>
          <a:srcRect t="5436"/>
          <a:stretch/>
        </p:blipFill>
        <p:spPr>
          <a:xfrm>
            <a:off x="2879708"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8FFE8A-3E77-16F4-867D-5B37BE10B95B}"/>
              </a:ext>
            </a:extLst>
          </p:cNvPr>
          <p:cNvSpPr>
            <a:spLocks noGrp="1"/>
          </p:cNvSpPr>
          <p:nvPr>
            <p:ph type="title"/>
          </p:nvPr>
        </p:nvSpPr>
        <p:spPr>
          <a:xfrm>
            <a:off x="838200" y="365125"/>
            <a:ext cx="3822189" cy="1899912"/>
          </a:xfrm>
        </p:spPr>
        <p:txBody>
          <a:bodyPr>
            <a:normAutofit/>
          </a:bodyPr>
          <a:lstStyle/>
          <a:p>
            <a:r>
              <a:rPr lang="en-US" sz="4000" dirty="0"/>
              <a:t>Definition</a:t>
            </a:r>
            <a:br>
              <a:rPr lang="en-US" sz="2000" dirty="0"/>
            </a:br>
            <a:r>
              <a:rPr lang="en-US" sz="2000" dirty="0"/>
              <a:t>OSHA 1910.181</a:t>
            </a:r>
          </a:p>
        </p:txBody>
      </p:sp>
      <p:sp>
        <p:nvSpPr>
          <p:cNvPr id="3" name="Content Placeholder 2">
            <a:extLst>
              <a:ext uri="{FF2B5EF4-FFF2-40B4-BE49-F238E27FC236}">
                <a16:creationId xmlns:a16="http://schemas.microsoft.com/office/drawing/2014/main" id="{44420430-4F2F-9AA6-4304-6DF64D829EC6}"/>
              </a:ext>
            </a:extLst>
          </p:cNvPr>
          <p:cNvSpPr>
            <a:spLocks noGrp="1"/>
          </p:cNvSpPr>
          <p:nvPr>
            <p:ph idx="1"/>
          </p:nvPr>
        </p:nvSpPr>
        <p:spPr>
          <a:xfrm>
            <a:off x="838200" y="2102069"/>
            <a:ext cx="3586655" cy="4074894"/>
          </a:xfrm>
        </p:spPr>
        <p:txBody>
          <a:bodyPr>
            <a:normAutofit/>
          </a:bodyPr>
          <a:lstStyle/>
          <a:p>
            <a:pPr marL="514350" indent="-514350">
              <a:buFont typeface="+mj-lt"/>
              <a:buAutoNum type="arabicParenR"/>
            </a:pPr>
            <a:r>
              <a:rPr lang="en-US" sz="2400" dirty="0"/>
              <a:t>A derrick is an apparatus consisting of a mast or equivalent member held at the head by guys or braces, with or without a boom, for use with a hoisting mechanism and operating ropes. </a:t>
            </a:r>
            <a:endParaRPr lang="en-US" sz="2000" dirty="0">
              <a:solidFill>
                <a:schemeClr val="tx2"/>
              </a:solidFill>
            </a:endParaRPr>
          </a:p>
        </p:txBody>
      </p:sp>
    </p:spTree>
    <p:extLst>
      <p:ext uri="{BB962C8B-B14F-4D97-AF65-F5344CB8AC3E}">
        <p14:creationId xmlns:p14="http://schemas.microsoft.com/office/powerpoint/2010/main" val="4270084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648929" y="629266"/>
            <a:ext cx="3651467"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648931" y="2438400"/>
            <a:ext cx="3651466" cy="3785419"/>
          </a:xfrm>
        </p:spPr>
        <p:txBody>
          <a:bodyPr>
            <a:normAutofit/>
          </a:bodyPr>
          <a:lstStyle/>
          <a:p>
            <a:pPr marL="0" indent="0">
              <a:buNone/>
            </a:pPr>
            <a:r>
              <a:rPr lang="en-US" sz="3200" dirty="0"/>
              <a:t>Emergency Stop</a:t>
            </a:r>
          </a:p>
          <a:p>
            <a:r>
              <a:rPr lang="en-US" sz="2400" dirty="0"/>
              <a:t>With both arms extended, palms down, move arms back and forth</a:t>
            </a:r>
          </a:p>
        </p:txBody>
      </p:sp>
      <p:pic>
        <p:nvPicPr>
          <p:cNvPr id="9" name="Picture 8">
            <a:extLst>
              <a:ext uri="{FF2B5EF4-FFF2-40B4-BE49-F238E27FC236}">
                <a16:creationId xmlns:a16="http://schemas.microsoft.com/office/drawing/2014/main" id="{C42E460A-C096-5AF7-7F28-7507C0C5FA63}"/>
              </a:ext>
            </a:extLst>
          </p:cNvPr>
          <p:cNvPicPr/>
          <p:nvPr/>
        </p:nvPicPr>
        <p:blipFill>
          <a:blip r:embed="rId3"/>
          <a:stretch/>
        </p:blipFill>
        <p:spPr>
          <a:xfrm>
            <a:off x="4628435" y="1467567"/>
            <a:ext cx="6914634" cy="3332353"/>
          </a:xfrm>
          <a:prstGeom prst="rect">
            <a:avLst/>
          </a:prstGeom>
          <a:ln>
            <a:noFill/>
          </a:ln>
        </p:spPr>
      </p:pic>
      <p:sp>
        <p:nvSpPr>
          <p:cNvPr id="10" name="CustomShape 5">
            <a:extLst>
              <a:ext uri="{FF2B5EF4-FFF2-40B4-BE49-F238E27FC236}">
                <a16:creationId xmlns:a16="http://schemas.microsoft.com/office/drawing/2014/main" id="{5F9F3EC3-1E2F-AB74-67B6-818F5DB5D5A3}"/>
              </a:ext>
            </a:extLst>
          </p:cNvPr>
          <p:cNvSpPr/>
          <p:nvPr/>
        </p:nvSpPr>
        <p:spPr>
          <a:xfrm>
            <a:off x="11145080" y="2731386"/>
            <a:ext cx="304560" cy="914400"/>
          </a:xfrm>
          <a:custGeom>
            <a:avLst/>
            <a:gdLst/>
            <a:ahLst/>
            <a:cxnLst/>
            <a:rect l="0" t="0" r="r" b="b"/>
            <a:pathLst>
              <a:path w="538480" h="1581785">
                <a:moveTo>
                  <a:pt x="0" y="0"/>
                </a:moveTo>
                <a:lnTo>
                  <a:pt x="27940" y="635"/>
                </a:lnTo>
                <a:lnTo>
                  <a:pt x="56515" y="3175"/>
                </a:lnTo>
                <a:lnTo>
                  <a:pt x="83820" y="6985"/>
                </a:lnTo>
                <a:lnTo>
                  <a:pt x="111760" y="12065"/>
                </a:lnTo>
                <a:lnTo>
                  <a:pt x="139065" y="19050"/>
                </a:lnTo>
                <a:lnTo>
                  <a:pt x="166370" y="27940"/>
                </a:lnTo>
                <a:lnTo>
                  <a:pt x="193040" y="37465"/>
                </a:lnTo>
                <a:lnTo>
                  <a:pt x="219075" y="48895"/>
                </a:lnTo>
                <a:lnTo>
                  <a:pt x="244475" y="61595"/>
                </a:lnTo>
                <a:lnTo>
                  <a:pt x="268605" y="75565"/>
                </a:lnTo>
                <a:lnTo>
                  <a:pt x="292735" y="90805"/>
                </a:lnTo>
                <a:lnTo>
                  <a:pt x="316230" y="107950"/>
                </a:lnTo>
                <a:lnTo>
                  <a:pt x="338455" y="125730"/>
                </a:lnTo>
                <a:lnTo>
                  <a:pt x="360045" y="144780"/>
                </a:lnTo>
                <a:lnTo>
                  <a:pt x="380365" y="165100"/>
                </a:lnTo>
                <a:lnTo>
                  <a:pt x="399415" y="186690"/>
                </a:lnTo>
                <a:lnTo>
                  <a:pt x="417830" y="209550"/>
                </a:lnTo>
                <a:lnTo>
                  <a:pt x="434975" y="232410"/>
                </a:lnTo>
                <a:lnTo>
                  <a:pt x="450850" y="257175"/>
                </a:lnTo>
                <a:lnTo>
                  <a:pt x="466090" y="281940"/>
                </a:lnTo>
                <a:lnTo>
                  <a:pt x="479425" y="307975"/>
                </a:lnTo>
                <a:lnTo>
                  <a:pt x="491490" y="334645"/>
                </a:lnTo>
                <a:lnTo>
                  <a:pt x="502285" y="361950"/>
                </a:lnTo>
                <a:lnTo>
                  <a:pt x="511810" y="389890"/>
                </a:lnTo>
                <a:lnTo>
                  <a:pt x="519430" y="418465"/>
                </a:lnTo>
                <a:lnTo>
                  <a:pt x="525780" y="447040"/>
                </a:lnTo>
                <a:lnTo>
                  <a:pt x="531495" y="476250"/>
                </a:lnTo>
                <a:lnTo>
                  <a:pt x="534670" y="505460"/>
                </a:lnTo>
                <a:lnTo>
                  <a:pt x="537210" y="534670"/>
                </a:lnTo>
                <a:lnTo>
                  <a:pt x="537845" y="564515"/>
                </a:lnTo>
                <a:lnTo>
                  <a:pt x="537845" y="887095"/>
                </a:lnTo>
                <a:lnTo>
                  <a:pt x="537210" y="916305"/>
                </a:lnTo>
                <a:lnTo>
                  <a:pt x="535305" y="944880"/>
                </a:lnTo>
                <a:lnTo>
                  <a:pt x="531495" y="973455"/>
                </a:lnTo>
                <a:lnTo>
                  <a:pt x="526415" y="1002030"/>
                </a:lnTo>
                <a:lnTo>
                  <a:pt x="520065" y="1029970"/>
                </a:lnTo>
                <a:lnTo>
                  <a:pt x="512445" y="1057910"/>
                </a:lnTo>
                <a:lnTo>
                  <a:pt x="503555" y="1085215"/>
                </a:lnTo>
                <a:lnTo>
                  <a:pt x="493395" y="1112520"/>
                </a:lnTo>
                <a:lnTo>
                  <a:pt x="481330" y="1138555"/>
                </a:lnTo>
                <a:lnTo>
                  <a:pt x="468630" y="1163955"/>
                </a:lnTo>
                <a:lnTo>
                  <a:pt x="454660" y="1188720"/>
                </a:lnTo>
                <a:lnTo>
                  <a:pt x="439420" y="1212850"/>
                </a:lnTo>
                <a:lnTo>
                  <a:pt x="422910" y="1236345"/>
                </a:lnTo>
                <a:lnTo>
                  <a:pt x="405130" y="1258570"/>
                </a:lnTo>
                <a:lnTo>
                  <a:pt x="386715" y="1279525"/>
                </a:lnTo>
                <a:lnTo>
                  <a:pt x="367030" y="1299845"/>
                </a:lnTo>
                <a:lnTo>
                  <a:pt x="346075" y="1318895"/>
                </a:lnTo>
                <a:lnTo>
                  <a:pt x="324485" y="1337310"/>
                </a:lnTo>
                <a:lnTo>
                  <a:pt x="302260" y="1353820"/>
                </a:lnTo>
                <a:lnTo>
                  <a:pt x="278765" y="1369695"/>
                </a:lnTo>
                <a:lnTo>
                  <a:pt x="255270" y="1384300"/>
                </a:lnTo>
                <a:lnTo>
                  <a:pt x="230505" y="1397000"/>
                </a:lnTo>
                <a:lnTo>
                  <a:pt x="205105" y="1409065"/>
                </a:lnTo>
                <a:lnTo>
                  <a:pt x="179705" y="1419225"/>
                </a:lnTo>
                <a:lnTo>
                  <a:pt x="179705" y="1581150"/>
                </a:lnTo>
                <a:lnTo>
                  <a:pt x="0" y="1290320"/>
                </a:lnTo>
                <a:lnTo>
                  <a:pt x="179705" y="935355"/>
                </a:lnTo>
                <a:lnTo>
                  <a:pt x="179705" y="1096645"/>
                </a:lnTo>
                <a:lnTo>
                  <a:pt x="205740" y="1085850"/>
                </a:lnTo>
                <a:lnTo>
                  <a:pt x="231775" y="1073785"/>
                </a:lnTo>
                <a:lnTo>
                  <a:pt x="256540" y="1060450"/>
                </a:lnTo>
                <a:lnTo>
                  <a:pt x="280670" y="1045845"/>
                </a:lnTo>
                <a:lnTo>
                  <a:pt x="304800" y="1029970"/>
                </a:lnTo>
                <a:lnTo>
                  <a:pt x="327025" y="1012190"/>
                </a:lnTo>
                <a:lnTo>
                  <a:pt x="349250" y="993775"/>
                </a:lnTo>
                <a:lnTo>
                  <a:pt x="370205" y="974090"/>
                </a:lnTo>
                <a:lnTo>
                  <a:pt x="389890" y="953135"/>
                </a:lnTo>
                <a:lnTo>
                  <a:pt x="408940" y="931545"/>
                </a:lnTo>
                <a:lnTo>
                  <a:pt x="426720" y="908685"/>
                </a:lnTo>
                <a:lnTo>
                  <a:pt x="443230" y="884555"/>
                </a:lnTo>
                <a:lnTo>
                  <a:pt x="458470" y="859790"/>
                </a:lnTo>
                <a:lnTo>
                  <a:pt x="472440" y="834390"/>
                </a:lnTo>
                <a:lnTo>
                  <a:pt x="485140" y="808355"/>
                </a:lnTo>
                <a:lnTo>
                  <a:pt x="496570" y="781050"/>
                </a:lnTo>
                <a:lnTo>
                  <a:pt x="506730" y="753745"/>
                </a:lnTo>
                <a:lnTo>
                  <a:pt x="515620" y="725805"/>
                </a:lnTo>
                <a:lnTo>
                  <a:pt x="515620" y="725805"/>
                </a:lnTo>
                <a:lnTo>
                  <a:pt x="506730" y="698500"/>
                </a:lnTo>
                <a:lnTo>
                  <a:pt x="497205" y="671195"/>
                </a:lnTo>
                <a:lnTo>
                  <a:pt x="485775" y="645160"/>
                </a:lnTo>
                <a:lnTo>
                  <a:pt x="473075" y="619125"/>
                </a:lnTo>
                <a:lnTo>
                  <a:pt x="459740" y="593725"/>
                </a:lnTo>
                <a:lnTo>
                  <a:pt x="444500" y="569595"/>
                </a:lnTo>
                <a:lnTo>
                  <a:pt x="428625" y="546100"/>
                </a:lnTo>
                <a:lnTo>
                  <a:pt x="411480" y="523875"/>
                </a:lnTo>
                <a:lnTo>
                  <a:pt x="393065" y="501650"/>
                </a:lnTo>
                <a:lnTo>
                  <a:pt x="374015" y="481330"/>
                </a:lnTo>
                <a:lnTo>
                  <a:pt x="353695" y="461645"/>
                </a:lnTo>
                <a:lnTo>
                  <a:pt x="332105" y="443230"/>
                </a:lnTo>
                <a:lnTo>
                  <a:pt x="310515" y="426085"/>
                </a:lnTo>
                <a:lnTo>
                  <a:pt x="287655" y="410210"/>
                </a:lnTo>
                <a:lnTo>
                  <a:pt x="263525" y="394970"/>
                </a:lnTo>
                <a:lnTo>
                  <a:pt x="239395" y="381635"/>
                </a:lnTo>
                <a:lnTo>
                  <a:pt x="214630" y="369570"/>
                </a:lnTo>
                <a:lnTo>
                  <a:pt x="188595" y="358775"/>
                </a:lnTo>
                <a:lnTo>
                  <a:pt x="162560" y="349250"/>
                </a:lnTo>
                <a:lnTo>
                  <a:pt x="136525" y="340995"/>
                </a:lnTo>
                <a:lnTo>
                  <a:pt x="109220" y="334645"/>
                </a:lnTo>
                <a:lnTo>
                  <a:pt x="82550" y="328930"/>
                </a:lnTo>
                <a:lnTo>
                  <a:pt x="55245" y="325755"/>
                </a:lnTo>
                <a:lnTo>
                  <a:pt x="27305" y="323215"/>
                </a:lnTo>
                <a:lnTo>
                  <a:pt x="0" y="322580"/>
                </a:lnTo>
                <a:lnTo>
                  <a:pt x="0" y="0"/>
                </a:lnTo>
                <a:moveTo>
                  <a:pt x="0" y="0"/>
                </a:moveTo>
                <a:lnTo>
                  <a:pt x="27940" y="635"/>
                </a:lnTo>
                <a:lnTo>
                  <a:pt x="56515" y="3175"/>
                </a:lnTo>
                <a:lnTo>
                  <a:pt x="83820" y="6985"/>
                </a:lnTo>
                <a:lnTo>
                  <a:pt x="111760" y="12065"/>
                </a:lnTo>
                <a:lnTo>
                  <a:pt x="139065" y="19050"/>
                </a:lnTo>
                <a:lnTo>
                  <a:pt x="166370" y="27940"/>
                </a:lnTo>
                <a:lnTo>
                  <a:pt x="193040" y="37465"/>
                </a:lnTo>
                <a:lnTo>
                  <a:pt x="219075" y="48895"/>
                </a:lnTo>
                <a:lnTo>
                  <a:pt x="244475" y="61595"/>
                </a:lnTo>
                <a:lnTo>
                  <a:pt x="268605" y="75565"/>
                </a:lnTo>
                <a:lnTo>
                  <a:pt x="292735" y="90805"/>
                </a:lnTo>
                <a:lnTo>
                  <a:pt x="316230" y="107950"/>
                </a:lnTo>
                <a:lnTo>
                  <a:pt x="338455" y="125730"/>
                </a:lnTo>
                <a:lnTo>
                  <a:pt x="360045" y="144780"/>
                </a:lnTo>
                <a:lnTo>
                  <a:pt x="380365" y="165100"/>
                </a:lnTo>
                <a:lnTo>
                  <a:pt x="399415" y="186690"/>
                </a:lnTo>
                <a:lnTo>
                  <a:pt x="417830" y="209550"/>
                </a:lnTo>
                <a:lnTo>
                  <a:pt x="434975" y="232410"/>
                </a:lnTo>
                <a:lnTo>
                  <a:pt x="450850" y="257175"/>
                </a:lnTo>
                <a:lnTo>
                  <a:pt x="466090" y="281940"/>
                </a:lnTo>
                <a:lnTo>
                  <a:pt x="479425" y="307975"/>
                </a:lnTo>
                <a:lnTo>
                  <a:pt x="491490" y="334645"/>
                </a:lnTo>
                <a:lnTo>
                  <a:pt x="502285" y="361950"/>
                </a:lnTo>
                <a:lnTo>
                  <a:pt x="511810" y="389890"/>
                </a:lnTo>
                <a:lnTo>
                  <a:pt x="519430" y="418465"/>
                </a:lnTo>
                <a:lnTo>
                  <a:pt x="525780" y="447040"/>
                </a:lnTo>
                <a:lnTo>
                  <a:pt x="531495" y="476250"/>
                </a:lnTo>
                <a:lnTo>
                  <a:pt x="534670" y="505460"/>
                </a:lnTo>
                <a:lnTo>
                  <a:pt x="537210" y="534670"/>
                </a:lnTo>
                <a:lnTo>
                  <a:pt x="537845" y="564515"/>
                </a:lnTo>
                <a:lnTo>
                  <a:pt x="537845" y="564515"/>
                </a:lnTo>
                <a:lnTo>
                  <a:pt x="537845" y="575310"/>
                </a:lnTo>
                <a:lnTo>
                  <a:pt x="537210" y="586105"/>
                </a:lnTo>
                <a:lnTo>
                  <a:pt x="537210" y="596900"/>
                </a:lnTo>
                <a:lnTo>
                  <a:pt x="535940" y="608330"/>
                </a:lnTo>
                <a:lnTo>
                  <a:pt x="535305" y="619125"/>
                </a:lnTo>
                <a:lnTo>
                  <a:pt x="534035" y="629920"/>
                </a:lnTo>
                <a:lnTo>
                  <a:pt x="532765" y="640715"/>
                </a:lnTo>
                <a:lnTo>
                  <a:pt x="531495" y="651510"/>
                </a:lnTo>
                <a:lnTo>
                  <a:pt x="529590" y="662305"/>
                </a:lnTo>
                <a:lnTo>
                  <a:pt x="527685" y="673100"/>
                </a:lnTo>
                <a:lnTo>
                  <a:pt x="525780" y="683260"/>
                </a:lnTo>
                <a:lnTo>
                  <a:pt x="523240" y="694055"/>
                </a:lnTo>
                <a:lnTo>
                  <a:pt x="520700" y="704850"/>
                </a:lnTo>
                <a:lnTo>
                  <a:pt x="518160" y="715010"/>
                </a:lnTo>
                <a:lnTo>
                  <a:pt x="515620" y="725805"/>
                </a:lnTo>
                <a:lnTo>
                  <a:pt x="515620" y="725805"/>
                </a:lnTo>
                <a:lnTo>
                  <a:pt x="506730" y="698500"/>
                </a:lnTo>
                <a:lnTo>
                  <a:pt x="497205" y="671195"/>
                </a:lnTo>
                <a:lnTo>
                  <a:pt x="485775" y="645160"/>
                </a:lnTo>
                <a:lnTo>
                  <a:pt x="473075" y="619125"/>
                </a:lnTo>
                <a:lnTo>
                  <a:pt x="459740" y="593725"/>
                </a:lnTo>
                <a:lnTo>
                  <a:pt x="444500" y="569595"/>
                </a:lnTo>
                <a:lnTo>
                  <a:pt x="428625" y="546100"/>
                </a:lnTo>
                <a:lnTo>
                  <a:pt x="411480" y="523875"/>
                </a:lnTo>
                <a:lnTo>
                  <a:pt x="393065" y="501650"/>
                </a:lnTo>
                <a:lnTo>
                  <a:pt x="374015" y="481330"/>
                </a:lnTo>
                <a:lnTo>
                  <a:pt x="353695" y="461645"/>
                </a:lnTo>
                <a:lnTo>
                  <a:pt x="332105" y="443230"/>
                </a:lnTo>
                <a:lnTo>
                  <a:pt x="310515" y="426085"/>
                </a:lnTo>
                <a:lnTo>
                  <a:pt x="287655" y="410210"/>
                </a:lnTo>
                <a:lnTo>
                  <a:pt x="263525" y="394970"/>
                </a:lnTo>
                <a:lnTo>
                  <a:pt x="239395" y="381635"/>
                </a:lnTo>
                <a:lnTo>
                  <a:pt x="214630" y="369570"/>
                </a:lnTo>
                <a:lnTo>
                  <a:pt x="188595" y="358775"/>
                </a:lnTo>
                <a:lnTo>
                  <a:pt x="162560" y="349250"/>
                </a:lnTo>
                <a:lnTo>
                  <a:pt x="136525" y="340995"/>
                </a:lnTo>
                <a:lnTo>
                  <a:pt x="109220" y="334645"/>
                </a:lnTo>
                <a:lnTo>
                  <a:pt x="82550" y="328930"/>
                </a:lnTo>
                <a:lnTo>
                  <a:pt x="55245" y="325755"/>
                </a:lnTo>
                <a:lnTo>
                  <a:pt x="27305" y="323215"/>
                </a:lnTo>
                <a:lnTo>
                  <a:pt x="0" y="322580"/>
                </a:lnTo>
                <a:lnTo>
                  <a:pt x="0" y="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1" name="CustomShape 6">
            <a:extLst>
              <a:ext uri="{FF2B5EF4-FFF2-40B4-BE49-F238E27FC236}">
                <a16:creationId xmlns:a16="http://schemas.microsoft.com/office/drawing/2014/main" id="{0D834094-0645-63F9-EFD7-2192C159C059}"/>
              </a:ext>
            </a:extLst>
          </p:cNvPr>
          <p:cNvSpPr/>
          <p:nvPr/>
        </p:nvSpPr>
        <p:spPr>
          <a:xfrm>
            <a:off x="10763120" y="2655066"/>
            <a:ext cx="304560" cy="914400"/>
          </a:xfrm>
          <a:custGeom>
            <a:avLst/>
            <a:gdLst/>
            <a:ahLst/>
            <a:cxnLst/>
            <a:rect l="0" t="0" r="r" b="b"/>
            <a:pathLst>
              <a:path w="539115" h="1581785">
                <a:moveTo>
                  <a:pt x="0" y="1581150"/>
                </a:moveTo>
                <a:lnTo>
                  <a:pt x="27940" y="1580515"/>
                </a:lnTo>
                <a:lnTo>
                  <a:pt x="56515" y="1577975"/>
                </a:lnTo>
                <a:lnTo>
                  <a:pt x="84455" y="1574165"/>
                </a:lnTo>
                <a:lnTo>
                  <a:pt x="111760" y="1569085"/>
                </a:lnTo>
                <a:lnTo>
                  <a:pt x="139065" y="1562100"/>
                </a:lnTo>
                <a:lnTo>
                  <a:pt x="166370" y="1553210"/>
                </a:lnTo>
                <a:lnTo>
                  <a:pt x="193040" y="1543685"/>
                </a:lnTo>
                <a:lnTo>
                  <a:pt x="219075" y="1532255"/>
                </a:lnTo>
                <a:lnTo>
                  <a:pt x="244475" y="1519555"/>
                </a:lnTo>
                <a:lnTo>
                  <a:pt x="269240" y="1505585"/>
                </a:lnTo>
                <a:lnTo>
                  <a:pt x="293370" y="1490345"/>
                </a:lnTo>
                <a:lnTo>
                  <a:pt x="316230" y="1473200"/>
                </a:lnTo>
                <a:lnTo>
                  <a:pt x="339090" y="1455420"/>
                </a:lnTo>
                <a:lnTo>
                  <a:pt x="360045" y="1436370"/>
                </a:lnTo>
                <a:lnTo>
                  <a:pt x="381000" y="1416050"/>
                </a:lnTo>
                <a:lnTo>
                  <a:pt x="400050" y="1394460"/>
                </a:lnTo>
                <a:lnTo>
                  <a:pt x="418465" y="1371600"/>
                </a:lnTo>
                <a:lnTo>
                  <a:pt x="435610" y="1348740"/>
                </a:lnTo>
                <a:lnTo>
                  <a:pt x="451485" y="1323975"/>
                </a:lnTo>
                <a:lnTo>
                  <a:pt x="466090" y="1299210"/>
                </a:lnTo>
                <a:lnTo>
                  <a:pt x="480060" y="1273175"/>
                </a:lnTo>
                <a:lnTo>
                  <a:pt x="492125" y="1246505"/>
                </a:lnTo>
                <a:lnTo>
                  <a:pt x="502920" y="1219200"/>
                </a:lnTo>
                <a:lnTo>
                  <a:pt x="511810" y="1191260"/>
                </a:lnTo>
                <a:lnTo>
                  <a:pt x="520065" y="1162685"/>
                </a:lnTo>
                <a:lnTo>
                  <a:pt x="526415" y="1134110"/>
                </a:lnTo>
                <a:lnTo>
                  <a:pt x="532130" y="1104900"/>
                </a:lnTo>
                <a:lnTo>
                  <a:pt x="535305" y="1075690"/>
                </a:lnTo>
                <a:lnTo>
                  <a:pt x="537845" y="1046480"/>
                </a:lnTo>
                <a:lnTo>
                  <a:pt x="538480" y="1016635"/>
                </a:lnTo>
                <a:lnTo>
                  <a:pt x="538480" y="694055"/>
                </a:lnTo>
                <a:lnTo>
                  <a:pt x="537845" y="664845"/>
                </a:lnTo>
                <a:lnTo>
                  <a:pt x="535940" y="636270"/>
                </a:lnTo>
                <a:lnTo>
                  <a:pt x="532130" y="607695"/>
                </a:lnTo>
                <a:lnTo>
                  <a:pt x="527050" y="579120"/>
                </a:lnTo>
                <a:lnTo>
                  <a:pt x="520700" y="551180"/>
                </a:lnTo>
                <a:lnTo>
                  <a:pt x="513080" y="523240"/>
                </a:lnTo>
                <a:lnTo>
                  <a:pt x="504190" y="495935"/>
                </a:lnTo>
                <a:lnTo>
                  <a:pt x="494030" y="468630"/>
                </a:lnTo>
                <a:lnTo>
                  <a:pt x="481965" y="442595"/>
                </a:lnTo>
                <a:lnTo>
                  <a:pt x="469265" y="417195"/>
                </a:lnTo>
                <a:lnTo>
                  <a:pt x="455295" y="392430"/>
                </a:lnTo>
                <a:lnTo>
                  <a:pt x="439420" y="368300"/>
                </a:lnTo>
                <a:lnTo>
                  <a:pt x="422910" y="344805"/>
                </a:lnTo>
                <a:lnTo>
                  <a:pt x="405765" y="322580"/>
                </a:lnTo>
                <a:lnTo>
                  <a:pt x="386715" y="301625"/>
                </a:lnTo>
                <a:lnTo>
                  <a:pt x="367030" y="281305"/>
                </a:lnTo>
                <a:lnTo>
                  <a:pt x="346710" y="261620"/>
                </a:lnTo>
                <a:lnTo>
                  <a:pt x="325120" y="243840"/>
                </a:lnTo>
                <a:lnTo>
                  <a:pt x="302260" y="226695"/>
                </a:lnTo>
                <a:lnTo>
                  <a:pt x="279400" y="211455"/>
                </a:lnTo>
                <a:lnTo>
                  <a:pt x="255270" y="196850"/>
                </a:lnTo>
                <a:lnTo>
                  <a:pt x="230505" y="184150"/>
                </a:lnTo>
                <a:lnTo>
                  <a:pt x="205105" y="172085"/>
                </a:lnTo>
                <a:lnTo>
                  <a:pt x="179705" y="161925"/>
                </a:lnTo>
                <a:lnTo>
                  <a:pt x="179705" y="0"/>
                </a:lnTo>
                <a:lnTo>
                  <a:pt x="0" y="290830"/>
                </a:lnTo>
                <a:lnTo>
                  <a:pt x="179705" y="645795"/>
                </a:lnTo>
                <a:lnTo>
                  <a:pt x="179705" y="484505"/>
                </a:lnTo>
                <a:lnTo>
                  <a:pt x="205740" y="495300"/>
                </a:lnTo>
                <a:lnTo>
                  <a:pt x="231775" y="507365"/>
                </a:lnTo>
                <a:lnTo>
                  <a:pt x="256540" y="520700"/>
                </a:lnTo>
                <a:lnTo>
                  <a:pt x="281305" y="535305"/>
                </a:lnTo>
                <a:lnTo>
                  <a:pt x="304800" y="551180"/>
                </a:lnTo>
                <a:lnTo>
                  <a:pt x="327660" y="568325"/>
                </a:lnTo>
                <a:lnTo>
                  <a:pt x="349250" y="587375"/>
                </a:lnTo>
                <a:lnTo>
                  <a:pt x="370205" y="607060"/>
                </a:lnTo>
                <a:lnTo>
                  <a:pt x="390525" y="627380"/>
                </a:lnTo>
                <a:lnTo>
                  <a:pt x="408940" y="649605"/>
                </a:lnTo>
                <a:lnTo>
                  <a:pt x="426720" y="672465"/>
                </a:lnTo>
                <a:lnTo>
                  <a:pt x="443230" y="696595"/>
                </a:lnTo>
                <a:lnTo>
                  <a:pt x="458470" y="721360"/>
                </a:lnTo>
                <a:lnTo>
                  <a:pt x="473075" y="746760"/>
                </a:lnTo>
                <a:lnTo>
                  <a:pt x="485775" y="772795"/>
                </a:lnTo>
                <a:lnTo>
                  <a:pt x="497205" y="800100"/>
                </a:lnTo>
                <a:lnTo>
                  <a:pt x="507365" y="827405"/>
                </a:lnTo>
                <a:lnTo>
                  <a:pt x="516255" y="855345"/>
                </a:lnTo>
                <a:lnTo>
                  <a:pt x="516255" y="855345"/>
                </a:lnTo>
                <a:lnTo>
                  <a:pt x="507365" y="882650"/>
                </a:lnTo>
                <a:lnTo>
                  <a:pt x="497840" y="909955"/>
                </a:lnTo>
                <a:lnTo>
                  <a:pt x="486410" y="935990"/>
                </a:lnTo>
                <a:lnTo>
                  <a:pt x="473710" y="962025"/>
                </a:lnTo>
                <a:lnTo>
                  <a:pt x="460375" y="987425"/>
                </a:lnTo>
                <a:lnTo>
                  <a:pt x="445135" y="1011555"/>
                </a:lnTo>
                <a:lnTo>
                  <a:pt x="429260" y="1035050"/>
                </a:lnTo>
                <a:lnTo>
                  <a:pt x="412115" y="1057275"/>
                </a:lnTo>
                <a:lnTo>
                  <a:pt x="393700" y="1079500"/>
                </a:lnTo>
                <a:lnTo>
                  <a:pt x="374650" y="1099820"/>
                </a:lnTo>
                <a:lnTo>
                  <a:pt x="354330" y="1119505"/>
                </a:lnTo>
                <a:lnTo>
                  <a:pt x="332740" y="1137920"/>
                </a:lnTo>
                <a:lnTo>
                  <a:pt x="310515" y="1155065"/>
                </a:lnTo>
                <a:lnTo>
                  <a:pt x="287655" y="1170940"/>
                </a:lnTo>
                <a:lnTo>
                  <a:pt x="264160" y="1186180"/>
                </a:lnTo>
                <a:lnTo>
                  <a:pt x="239395" y="1199515"/>
                </a:lnTo>
                <a:lnTo>
                  <a:pt x="214630" y="1211580"/>
                </a:lnTo>
                <a:lnTo>
                  <a:pt x="189230" y="1222375"/>
                </a:lnTo>
                <a:lnTo>
                  <a:pt x="163195" y="1231900"/>
                </a:lnTo>
                <a:lnTo>
                  <a:pt x="136525" y="1240155"/>
                </a:lnTo>
                <a:lnTo>
                  <a:pt x="109855" y="1246505"/>
                </a:lnTo>
                <a:lnTo>
                  <a:pt x="82550" y="1252220"/>
                </a:lnTo>
                <a:lnTo>
                  <a:pt x="55245" y="1255395"/>
                </a:lnTo>
                <a:lnTo>
                  <a:pt x="27305" y="1257935"/>
                </a:lnTo>
                <a:lnTo>
                  <a:pt x="0" y="1258570"/>
                </a:lnTo>
                <a:lnTo>
                  <a:pt x="0" y="1581150"/>
                </a:lnTo>
                <a:moveTo>
                  <a:pt x="0" y="1581150"/>
                </a:moveTo>
                <a:lnTo>
                  <a:pt x="27940" y="1580515"/>
                </a:lnTo>
                <a:lnTo>
                  <a:pt x="56515" y="1577975"/>
                </a:lnTo>
                <a:lnTo>
                  <a:pt x="84455" y="1574165"/>
                </a:lnTo>
                <a:lnTo>
                  <a:pt x="111760" y="1569085"/>
                </a:lnTo>
                <a:lnTo>
                  <a:pt x="139065" y="1562100"/>
                </a:lnTo>
                <a:lnTo>
                  <a:pt x="166370" y="1553210"/>
                </a:lnTo>
                <a:lnTo>
                  <a:pt x="193040" y="1543685"/>
                </a:lnTo>
                <a:lnTo>
                  <a:pt x="219075" y="1532255"/>
                </a:lnTo>
                <a:lnTo>
                  <a:pt x="244475" y="1519555"/>
                </a:lnTo>
                <a:lnTo>
                  <a:pt x="269240" y="1505585"/>
                </a:lnTo>
                <a:lnTo>
                  <a:pt x="293370" y="1490345"/>
                </a:lnTo>
                <a:lnTo>
                  <a:pt x="316230" y="1473200"/>
                </a:lnTo>
                <a:lnTo>
                  <a:pt x="339090" y="1455420"/>
                </a:lnTo>
                <a:lnTo>
                  <a:pt x="360045" y="1436370"/>
                </a:lnTo>
                <a:lnTo>
                  <a:pt x="381000" y="1416050"/>
                </a:lnTo>
                <a:lnTo>
                  <a:pt x="400050" y="1394460"/>
                </a:lnTo>
                <a:lnTo>
                  <a:pt x="418465" y="1371600"/>
                </a:lnTo>
                <a:lnTo>
                  <a:pt x="435610" y="1348740"/>
                </a:lnTo>
                <a:lnTo>
                  <a:pt x="451485" y="1323975"/>
                </a:lnTo>
                <a:lnTo>
                  <a:pt x="466090" y="1299210"/>
                </a:lnTo>
                <a:lnTo>
                  <a:pt x="480060" y="1273175"/>
                </a:lnTo>
                <a:lnTo>
                  <a:pt x="492125" y="1246505"/>
                </a:lnTo>
                <a:lnTo>
                  <a:pt x="502920" y="1219200"/>
                </a:lnTo>
                <a:lnTo>
                  <a:pt x="511810" y="1191260"/>
                </a:lnTo>
                <a:lnTo>
                  <a:pt x="520065" y="1162685"/>
                </a:lnTo>
                <a:lnTo>
                  <a:pt x="526415" y="1134110"/>
                </a:lnTo>
                <a:lnTo>
                  <a:pt x="532130" y="1104900"/>
                </a:lnTo>
                <a:lnTo>
                  <a:pt x="535305" y="1075690"/>
                </a:lnTo>
                <a:lnTo>
                  <a:pt x="537845" y="1046480"/>
                </a:lnTo>
                <a:lnTo>
                  <a:pt x="538480" y="1016635"/>
                </a:lnTo>
                <a:lnTo>
                  <a:pt x="538480" y="1016635"/>
                </a:lnTo>
                <a:lnTo>
                  <a:pt x="538480" y="1005840"/>
                </a:lnTo>
                <a:lnTo>
                  <a:pt x="537845" y="995045"/>
                </a:lnTo>
                <a:lnTo>
                  <a:pt x="537845" y="984250"/>
                </a:lnTo>
                <a:lnTo>
                  <a:pt x="536575" y="972820"/>
                </a:lnTo>
                <a:lnTo>
                  <a:pt x="535940" y="962025"/>
                </a:lnTo>
                <a:lnTo>
                  <a:pt x="534670" y="951230"/>
                </a:lnTo>
                <a:lnTo>
                  <a:pt x="533400" y="940435"/>
                </a:lnTo>
                <a:lnTo>
                  <a:pt x="532130" y="929640"/>
                </a:lnTo>
                <a:lnTo>
                  <a:pt x="530225" y="918845"/>
                </a:lnTo>
                <a:lnTo>
                  <a:pt x="528320" y="908050"/>
                </a:lnTo>
                <a:lnTo>
                  <a:pt x="526415" y="897890"/>
                </a:lnTo>
                <a:lnTo>
                  <a:pt x="523875" y="887095"/>
                </a:lnTo>
                <a:lnTo>
                  <a:pt x="521335" y="876300"/>
                </a:lnTo>
                <a:lnTo>
                  <a:pt x="518795" y="866140"/>
                </a:lnTo>
                <a:lnTo>
                  <a:pt x="516255" y="855345"/>
                </a:lnTo>
                <a:lnTo>
                  <a:pt x="516255" y="855345"/>
                </a:lnTo>
                <a:lnTo>
                  <a:pt x="507365" y="882650"/>
                </a:lnTo>
                <a:lnTo>
                  <a:pt x="497840" y="909955"/>
                </a:lnTo>
                <a:lnTo>
                  <a:pt x="486410" y="935990"/>
                </a:lnTo>
                <a:lnTo>
                  <a:pt x="473710" y="962025"/>
                </a:lnTo>
                <a:lnTo>
                  <a:pt x="460375" y="987425"/>
                </a:lnTo>
                <a:lnTo>
                  <a:pt x="445135" y="1011555"/>
                </a:lnTo>
                <a:lnTo>
                  <a:pt x="429260" y="1035050"/>
                </a:lnTo>
                <a:lnTo>
                  <a:pt x="412115" y="1057275"/>
                </a:lnTo>
                <a:lnTo>
                  <a:pt x="393700" y="1079500"/>
                </a:lnTo>
                <a:lnTo>
                  <a:pt x="374650" y="1099820"/>
                </a:lnTo>
                <a:lnTo>
                  <a:pt x="354330" y="1119505"/>
                </a:lnTo>
                <a:lnTo>
                  <a:pt x="332740" y="1137920"/>
                </a:lnTo>
                <a:lnTo>
                  <a:pt x="310515" y="1155065"/>
                </a:lnTo>
                <a:lnTo>
                  <a:pt x="287655" y="1170940"/>
                </a:lnTo>
                <a:lnTo>
                  <a:pt x="264160" y="1186180"/>
                </a:lnTo>
                <a:lnTo>
                  <a:pt x="239395" y="1199515"/>
                </a:lnTo>
                <a:lnTo>
                  <a:pt x="214630" y="1211580"/>
                </a:lnTo>
                <a:lnTo>
                  <a:pt x="189230" y="1222375"/>
                </a:lnTo>
                <a:lnTo>
                  <a:pt x="163195" y="1231900"/>
                </a:lnTo>
                <a:lnTo>
                  <a:pt x="136525" y="1240155"/>
                </a:lnTo>
                <a:lnTo>
                  <a:pt x="109855" y="1246505"/>
                </a:lnTo>
                <a:lnTo>
                  <a:pt x="82550" y="1252220"/>
                </a:lnTo>
                <a:lnTo>
                  <a:pt x="55245" y="1255395"/>
                </a:lnTo>
                <a:lnTo>
                  <a:pt x="27305" y="1257935"/>
                </a:lnTo>
                <a:lnTo>
                  <a:pt x="0" y="1258570"/>
                </a:lnTo>
                <a:lnTo>
                  <a:pt x="0" y="158115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2" name="CustomShape 5">
            <a:extLst>
              <a:ext uri="{FF2B5EF4-FFF2-40B4-BE49-F238E27FC236}">
                <a16:creationId xmlns:a16="http://schemas.microsoft.com/office/drawing/2014/main" id="{3FA6C79E-DC71-412A-61D1-4E10214A6A7A}"/>
              </a:ext>
            </a:extLst>
          </p:cNvPr>
          <p:cNvSpPr/>
          <p:nvPr/>
        </p:nvSpPr>
        <p:spPr>
          <a:xfrm>
            <a:off x="5121533" y="2807706"/>
            <a:ext cx="304560" cy="914400"/>
          </a:xfrm>
          <a:custGeom>
            <a:avLst/>
            <a:gdLst/>
            <a:ahLst/>
            <a:cxnLst/>
            <a:rect l="0" t="0" r="r" b="b"/>
            <a:pathLst>
              <a:path w="538480" h="1581785">
                <a:moveTo>
                  <a:pt x="0" y="0"/>
                </a:moveTo>
                <a:lnTo>
                  <a:pt x="27940" y="635"/>
                </a:lnTo>
                <a:lnTo>
                  <a:pt x="56515" y="3175"/>
                </a:lnTo>
                <a:lnTo>
                  <a:pt x="83820" y="6985"/>
                </a:lnTo>
                <a:lnTo>
                  <a:pt x="111760" y="12065"/>
                </a:lnTo>
                <a:lnTo>
                  <a:pt x="139065" y="19050"/>
                </a:lnTo>
                <a:lnTo>
                  <a:pt x="166370" y="27940"/>
                </a:lnTo>
                <a:lnTo>
                  <a:pt x="193040" y="37465"/>
                </a:lnTo>
                <a:lnTo>
                  <a:pt x="219075" y="48895"/>
                </a:lnTo>
                <a:lnTo>
                  <a:pt x="244475" y="61595"/>
                </a:lnTo>
                <a:lnTo>
                  <a:pt x="268605" y="75565"/>
                </a:lnTo>
                <a:lnTo>
                  <a:pt x="292735" y="90805"/>
                </a:lnTo>
                <a:lnTo>
                  <a:pt x="316230" y="107950"/>
                </a:lnTo>
                <a:lnTo>
                  <a:pt x="338455" y="125730"/>
                </a:lnTo>
                <a:lnTo>
                  <a:pt x="360045" y="144780"/>
                </a:lnTo>
                <a:lnTo>
                  <a:pt x="380365" y="165100"/>
                </a:lnTo>
                <a:lnTo>
                  <a:pt x="399415" y="186690"/>
                </a:lnTo>
                <a:lnTo>
                  <a:pt x="417830" y="209550"/>
                </a:lnTo>
                <a:lnTo>
                  <a:pt x="434975" y="232410"/>
                </a:lnTo>
                <a:lnTo>
                  <a:pt x="450850" y="257175"/>
                </a:lnTo>
                <a:lnTo>
                  <a:pt x="466090" y="281940"/>
                </a:lnTo>
                <a:lnTo>
                  <a:pt x="479425" y="307975"/>
                </a:lnTo>
                <a:lnTo>
                  <a:pt x="491490" y="334645"/>
                </a:lnTo>
                <a:lnTo>
                  <a:pt x="502285" y="361950"/>
                </a:lnTo>
                <a:lnTo>
                  <a:pt x="511810" y="389890"/>
                </a:lnTo>
                <a:lnTo>
                  <a:pt x="519430" y="418465"/>
                </a:lnTo>
                <a:lnTo>
                  <a:pt x="525780" y="447040"/>
                </a:lnTo>
                <a:lnTo>
                  <a:pt x="531495" y="476250"/>
                </a:lnTo>
                <a:lnTo>
                  <a:pt x="534670" y="505460"/>
                </a:lnTo>
                <a:lnTo>
                  <a:pt x="537210" y="534670"/>
                </a:lnTo>
                <a:lnTo>
                  <a:pt x="537845" y="564515"/>
                </a:lnTo>
                <a:lnTo>
                  <a:pt x="537845" y="887095"/>
                </a:lnTo>
                <a:lnTo>
                  <a:pt x="537210" y="916305"/>
                </a:lnTo>
                <a:lnTo>
                  <a:pt x="535305" y="944880"/>
                </a:lnTo>
                <a:lnTo>
                  <a:pt x="531495" y="973455"/>
                </a:lnTo>
                <a:lnTo>
                  <a:pt x="526415" y="1002030"/>
                </a:lnTo>
                <a:lnTo>
                  <a:pt x="520065" y="1029970"/>
                </a:lnTo>
                <a:lnTo>
                  <a:pt x="512445" y="1057910"/>
                </a:lnTo>
                <a:lnTo>
                  <a:pt x="503555" y="1085215"/>
                </a:lnTo>
                <a:lnTo>
                  <a:pt x="493395" y="1112520"/>
                </a:lnTo>
                <a:lnTo>
                  <a:pt x="481330" y="1138555"/>
                </a:lnTo>
                <a:lnTo>
                  <a:pt x="468630" y="1163955"/>
                </a:lnTo>
                <a:lnTo>
                  <a:pt x="454660" y="1188720"/>
                </a:lnTo>
                <a:lnTo>
                  <a:pt x="439420" y="1212850"/>
                </a:lnTo>
                <a:lnTo>
                  <a:pt x="422910" y="1236345"/>
                </a:lnTo>
                <a:lnTo>
                  <a:pt x="405130" y="1258570"/>
                </a:lnTo>
                <a:lnTo>
                  <a:pt x="386715" y="1279525"/>
                </a:lnTo>
                <a:lnTo>
                  <a:pt x="367030" y="1299845"/>
                </a:lnTo>
                <a:lnTo>
                  <a:pt x="346075" y="1318895"/>
                </a:lnTo>
                <a:lnTo>
                  <a:pt x="324485" y="1337310"/>
                </a:lnTo>
                <a:lnTo>
                  <a:pt x="302260" y="1353820"/>
                </a:lnTo>
                <a:lnTo>
                  <a:pt x="278765" y="1369695"/>
                </a:lnTo>
                <a:lnTo>
                  <a:pt x="255270" y="1384300"/>
                </a:lnTo>
                <a:lnTo>
                  <a:pt x="230505" y="1397000"/>
                </a:lnTo>
                <a:lnTo>
                  <a:pt x="205105" y="1409065"/>
                </a:lnTo>
                <a:lnTo>
                  <a:pt x="179705" y="1419225"/>
                </a:lnTo>
                <a:lnTo>
                  <a:pt x="179705" y="1581150"/>
                </a:lnTo>
                <a:lnTo>
                  <a:pt x="0" y="1290320"/>
                </a:lnTo>
                <a:lnTo>
                  <a:pt x="179705" y="935355"/>
                </a:lnTo>
                <a:lnTo>
                  <a:pt x="179705" y="1096645"/>
                </a:lnTo>
                <a:lnTo>
                  <a:pt x="205740" y="1085850"/>
                </a:lnTo>
                <a:lnTo>
                  <a:pt x="231775" y="1073785"/>
                </a:lnTo>
                <a:lnTo>
                  <a:pt x="256540" y="1060450"/>
                </a:lnTo>
                <a:lnTo>
                  <a:pt x="280670" y="1045845"/>
                </a:lnTo>
                <a:lnTo>
                  <a:pt x="304800" y="1029970"/>
                </a:lnTo>
                <a:lnTo>
                  <a:pt x="327025" y="1012190"/>
                </a:lnTo>
                <a:lnTo>
                  <a:pt x="349250" y="993775"/>
                </a:lnTo>
                <a:lnTo>
                  <a:pt x="370205" y="974090"/>
                </a:lnTo>
                <a:lnTo>
                  <a:pt x="389890" y="953135"/>
                </a:lnTo>
                <a:lnTo>
                  <a:pt x="408940" y="931545"/>
                </a:lnTo>
                <a:lnTo>
                  <a:pt x="426720" y="908685"/>
                </a:lnTo>
                <a:lnTo>
                  <a:pt x="443230" y="884555"/>
                </a:lnTo>
                <a:lnTo>
                  <a:pt x="458470" y="859790"/>
                </a:lnTo>
                <a:lnTo>
                  <a:pt x="472440" y="834390"/>
                </a:lnTo>
                <a:lnTo>
                  <a:pt x="485140" y="808355"/>
                </a:lnTo>
                <a:lnTo>
                  <a:pt x="496570" y="781050"/>
                </a:lnTo>
                <a:lnTo>
                  <a:pt x="506730" y="753745"/>
                </a:lnTo>
                <a:lnTo>
                  <a:pt x="515620" y="725805"/>
                </a:lnTo>
                <a:lnTo>
                  <a:pt x="515620" y="725805"/>
                </a:lnTo>
                <a:lnTo>
                  <a:pt x="506730" y="698500"/>
                </a:lnTo>
                <a:lnTo>
                  <a:pt x="497205" y="671195"/>
                </a:lnTo>
                <a:lnTo>
                  <a:pt x="485775" y="645160"/>
                </a:lnTo>
                <a:lnTo>
                  <a:pt x="473075" y="619125"/>
                </a:lnTo>
                <a:lnTo>
                  <a:pt x="459740" y="593725"/>
                </a:lnTo>
                <a:lnTo>
                  <a:pt x="444500" y="569595"/>
                </a:lnTo>
                <a:lnTo>
                  <a:pt x="428625" y="546100"/>
                </a:lnTo>
                <a:lnTo>
                  <a:pt x="411480" y="523875"/>
                </a:lnTo>
                <a:lnTo>
                  <a:pt x="393065" y="501650"/>
                </a:lnTo>
                <a:lnTo>
                  <a:pt x="374015" y="481330"/>
                </a:lnTo>
                <a:lnTo>
                  <a:pt x="353695" y="461645"/>
                </a:lnTo>
                <a:lnTo>
                  <a:pt x="332105" y="443230"/>
                </a:lnTo>
                <a:lnTo>
                  <a:pt x="310515" y="426085"/>
                </a:lnTo>
                <a:lnTo>
                  <a:pt x="287655" y="410210"/>
                </a:lnTo>
                <a:lnTo>
                  <a:pt x="263525" y="394970"/>
                </a:lnTo>
                <a:lnTo>
                  <a:pt x="239395" y="381635"/>
                </a:lnTo>
                <a:lnTo>
                  <a:pt x="214630" y="369570"/>
                </a:lnTo>
                <a:lnTo>
                  <a:pt x="188595" y="358775"/>
                </a:lnTo>
                <a:lnTo>
                  <a:pt x="162560" y="349250"/>
                </a:lnTo>
                <a:lnTo>
                  <a:pt x="136525" y="340995"/>
                </a:lnTo>
                <a:lnTo>
                  <a:pt x="109220" y="334645"/>
                </a:lnTo>
                <a:lnTo>
                  <a:pt x="82550" y="328930"/>
                </a:lnTo>
                <a:lnTo>
                  <a:pt x="55245" y="325755"/>
                </a:lnTo>
                <a:lnTo>
                  <a:pt x="27305" y="323215"/>
                </a:lnTo>
                <a:lnTo>
                  <a:pt x="0" y="322580"/>
                </a:lnTo>
                <a:lnTo>
                  <a:pt x="0" y="0"/>
                </a:lnTo>
                <a:moveTo>
                  <a:pt x="0" y="0"/>
                </a:moveTo>
                <a:lnTo>
                  <a:pt x="27940" y="635"/>
                </a:lnTo>
                <a:lnTo>
                  <a:pt x="56515" y="3175"/>
                </a:lnTo>
                <a:lnTo>
                  <a:pt x="83820" y="6985"/>
                </a:lnTo>
                <a:lnTo>
                  <a:pt x="111760" y="12065"/>
                </a:lnTo>
                <a:lnTo>
                  <a:pt x="139065" y="19050"/>
                </a:lnTo>
                <a:lnTo>
                  <a:pt x="166370" y="27940"/>
                </a:lnTo>
                <a:lnTo>
                  <a:pt x="193040" y="37465"/>
                </a:lnTo>
                <a:lnTo>
                  <a:pt x="219075" y="48895"/>
                </a:lnTo>
                <a:lnTo>
                  <a:pt x="244475" y="61595"/>
                </a:lnTo>
                <a:lnTo>
                  <a:pt x="268605" y="75565"/>
                </a:lnTo>
                <a:lnTo>
                  <a:pt x="292735" y="90805"/>
                </a:lnTo>
                <a:lnTo>
                  <a:pt x="316230" y="107950"/>
                </a:lnTo>
                <a:lnTo>
                  <a:pt x="338455" y="125730"/>
                </a:lnTo>
                <a:lnTo>
                  <a:pt x="360045" y="144780"/>
                </a:lnTo>
                <a:lnTo>
                  <a:pt x="380365" y="165100"/>
                </a:lnTo>
                <a:lnTo>
                  <a:pt x="399415" y="186690"/>
                </a:lnTo>
                <a:lnTo>
                  <a:pt x="417830" y="209550"/>
                </a:lnTo>
                <a:lnTo>
                  <a:pt x="434975" y="232410"/>
                </a:lnTo>
                <a:lnTo>
                  <a:pt x="450850" y="257175"/>
                </a:lnTo>
                <a:lnTo>
                  <a:pt x="466090" y="281940"/>
                </a:lnTo>
                <a:lnTo>
                  <a:pt x="479425" y="307975"/>
                </a:lnTo>
                <a:lnTo>
                  <a:pt x="491490" y="334645"/>
                </a:lnTo>
                <a:lnTo>
                  <a:pt x="502285" y="361950"/>
                </a:lnTo>
                <a:lnTo>
                  <a:pt x="511810" y="389890"/>
                </a:lnTo>
                <a:lnTo>
                  <a:pt x="519430" y="418465"/>
                </a:lnTo>
                <a:lnTo>
                  <a:pt x="525780" y="447040"/>
                </a:lnTo>
                <a:lnTo>
                  <a:pt x="531495" y="476250"/>
                </a:lnTo>
                <a:lnTo>
                  <a:pt x="534670" y="505460"/>
                </a:lnTo>
                <a:lnTo>
                  <a:pt x="537210" y="534670"/>
                </a:lnTo>
                <a:lnTo>
                  <a:pt x="537845" y="564515"/>
                </a:lnTo>
                <a:lnTo>
                  <a:pt x="537845" y="564515"/>
                </a:lnTo>
                <a:lnTo>
                  <a:pt x="537845" y="575310"/>
                </a:lnTo>
                <a:lnTo>
                  <a:pt x="537210" y="586105"/>
                </a:lnTo>
                <a:lnTo>
                  <a:pt x="537210" y="596900"/>
                </a:lnTo>
                <a:lnTo>
                  <a:pt x="535940" y="608330"/>
                </a:lnTo>
                <a:lnTo>
                  <a:pt x="535305" y="619125"/>
                </a:lnTo>
                <a:lnTo>
                  <a:pt x="534035" y="629920"/>
                </a:lnTo>
                <a:lnTo>
                  <a:pt x="532765" y="640715"/>
                </a:lnTo>
                <a:lnTo>
                  <a:pt x="531495" y="651510"/>
                </a:lnTo>
                <a:lnTo>
                  <a:pt x="529590" y="662305"/>
                </a:lnTo>
                <a:lnTo>
                  <a:pt x="527685" y="673100"/>
                </a:lnTo>
                <a:lnTo>
                  <a:pt x="525780" y="683260"/>
                </a:lnTo>
                <a:lnTo>
                  <a:pt x="523240" y="694055"/>
                </a:lnTo>
                <a:lnTo>
                  <a:pt x="520700" y="704850"/>
                </a:lnTo>
                <a:lnTo>
                  <a:pt x="518160" y="715010"/>
                </a:lnTo>
                <a:lnTo>
                  <a:pt x="515620" y="725805"/>
                </a:lnTo>
                <a:lnTo>
                  <a:pt x="515620" y="725805"/>
                </a:lnTo>
                <a:lnTo>
                  <a:pt x="506730" y="698500"/>
                </a:lnTo>
                <a:lnTo>
                  <a:pt x="497205" y="671195"/>
                </a:lnTo>
                <a:lnTo>
                  <a:pt x="485775" y="645160"/>
                </a:lnTo>
                <a:lnTo>
                  <a:pt x="473075" y="619125"/>
                </a:lnTo>
                <a:lnTo>
                  <a:pt x="459740" y="593725"/>
                </a:lnTo>
                <a:lnTo>
                  <a:pt x="444500" y="569595"/>
                </a:lnTo>
                <a:lnTo>
                  <a:pt x="428625" y="546100"/>
                </a:lnTo>
                <a:lnTo>
                  <a:pt x="411480" y="523875"/>
                </a:lnTo>
                <a:lnTo>
                  <a:pt x="393065" y="501650"/>
                </a:lnTo>
                <a:lnTo>
                  <a:pt x="374015" y="481330"/>
                </a:lnTo>
                <a:lnTo>
                  <a:pt x="353695" y="461645"/>
                </a:lnTo>
                <a:lnTo>
                  <a:pt x="332105" y="443230"/>
                </a:lnTo>
                <a:lnTo>
                  <a:pt x="310515" y="426085"/>
                </a:lnTo>
                <a:lnTo>
                  <a:pt x="287655" y="410210"/>
                </a:lnTo>
                <a:lnTo>
                  <a:pt x="263525" y="394970"/>
                </a:lnTo>
                <a:lnTo>
                  <a:pt x="239395" y="381635"/>
                </a:lnTo>
                <a:lnTo>
                  <a:pt x="214630" y="369570"/>
                </a:lnTo>
                <a:lnTo>
                  <a:pt x="188595" y="358775"/>
                </a:lnTo>
                <a:lnTo>
                  <a:pt x="162560" y="349250"/>
                </a:lnTo>
                <a:lnTo>
                  <a:pt x="136525" y="340995"/>
                </a:lnTo>
                <a:lnTo>
                  <a:pt x="109220" y="334645"/>
                </a:lnTo>
                <a:lnTo>
                  <a:pt x="82550" y="328930"/>
                </a:lnTo>
                <a:lnTo>
                  <a:pt x="55245" y="325755"/>
                </a:lnTo>
                <a:lnTo>
                  <a:pt x="27305" y="323215"/>
                </a:lnTo>
                <a:lnTo>
                  <a:pt x="0" y="322580"/>
                </a:lnTo>
                <a:lnTo>
                  <a:pt x="0" y="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3" name="CustomShape 6">
            <a:extLst>
              <a:ext uri="{FF2B5EF4-FFF2-40B4-BE49-F238E27FC236}">
                <a16:creationId xmlns:a16="http://schemas.microsoft.com/office/drawing/2014/main" id="{D46A1F00-60C9-0AEF-7300-968703B25D2A}"/>
              </a:ext>
            </a:extLst>
          </p:cNvPr>
          <p:cNvSpPr/>
          <p:nvPr/>
        </p:nvSpPr>
        <p:spPr>
          <a:xfrm>
            <a:off x="4739573" y="2731386"/>
            <a:ext cx="304560" cy="914400"/>
          </a:xfrm>
          <a:custGeom>
            <a:avLst/>
            <a:gdLst/>
            <a:ahLst/>
            <a:cxnLst/>
            <a:rect l="0" t="0" r="r" b="b"/>
            <a:pathLst>
              <a:path w="539115" h="1581785">
                <a:moveTo>
                  <a:pt x="0" y="1581150"/>
                </a:moveTo>
                <a:lnTo>
                  <a:pt x="27940" y="1580515"/>
                </a:lnTo>
                <a:lnTo>
                  <a:pt x="56515" y="1577975"/>
                </a:lnTo>
                <a:lnTo>
                  <a:pt x="84455" y="1574165"/>
                </a:lnTo>
                <a:lnTo>
                  <a:pt x="111760" y="1569085"/>
                </a:lnTo>
                <a:lnTo>
                  <a:pt x="139065" y="1562100"/>
                </a:lnTo>
                <a:lnTo>
                  <a:pt x="166370" y="1553210"/>
                </a:lnTo>
                <a:lnTo>
                  <a:pt x="193040" y="1543685"/>
                </a:lnTo>
                <a:lnTo>
                  <a:pt x="219075" y="1532255"/>
                </a:lnTo>
                <a:lnTo>
                  <a:pt x="244475" y="1519555"/>
                </a:lnTo>
                <a:lnTo>
                  <a:pt x="269240" y="1505585"/>
                </a:lnTo>
                <a:lnTo>
                  <a:pt x="293370" y="1490345"/>
                </a:lnTo>
                <a:lnTo>
                  <a:pt x="316230" y="1473200"/>
                </a:lnTo>
                <a:lnTo>
                  <a:pt x="339090" y="1455420"/>
                </a:lnTo>
                <a:lnTo>
                  <a:pt x="360045" y="1436370"/>
                </a:lnTo>
                <a:lnTo>
                  <a:pt x="381000" y="1416050"/>
                </a:lnTo>
                <a:lnTo>
                  <a:pt x="400050" y="1394460"/>
                </a:lnTo>
                <a:lnTo>
                  <a:pt x="418465" y="1371600"/>
                </a:lnTo>
                <a:lnTo>
                  <a:pt x="435610" y="1348740"/>
                </a:lnTo>
                <a:lnTo>
                  <a:pt x="451485" y="1323975"/>
                </a:lnTo>
                <a:lnTo>
                  <a:pt x="466090" y="1299210"/>
                </a:lnTo>
                <a:lnTo>
                  <a:pt x="480060" y="1273175"/>
                </a:lnTo>
                <a:lnTo>
                  <a:pt x="492125" y="1246505"/>
                </a:lnTo>
                <a:lnTo>
                  <a:pt x="502920" y="1219200"/>
                </a:lnTo>
                <a:lnTo>
                  <a:pt x="511810" y="1191260"/>
                </a:lnTo>
                <a:lnTo>
                  <a:pt x="520065" y="1162685"/>
                </a:lnTo>
                <a:lnTo>
                  <a:pt x="526415" y="1134110"/>
                </a:lnTo>
                <a:lnTo>
                  <a:pt x="532130" y="1104900"/>
                </a:lnTo>
                <a:lnTo>
                  <a:pt x="535305" y="1075690"/>
                </a:lnTo>
                <a:lnTo>
                  <a:pt x="537845" y="1046480"/>
                </a:lnTo>
                <a:lnTo>
                  <a:pt x="538480" y="1016635"/>
                </a:lnTo>
                <a:lnTo>
                  <a:pt x="538480" y="694055"/>
                </a:lnTo>
                <a:lnTo>
                  <a:pt x="537845" y="664845"/>
                </a:lnTo>
                <a:lnTo>
                  <a:pt x="535940" y="636270"/>
                </a:lnTo>
                <a:lnTo>
                  <a:pt x="532130" y="607695"/>
                </a:lnTo>
                <a:lnTo>
                  <a:pt x="527050" y="579120"/>
                </a:lnTo>
                <a:lnTo>
                  <a:pt x="520700" y="551180"/>
                </a:lnTo>
                <a:lnTo>
                  <a:pt x="513080" y="523240"/>
                </a:lnTo>
                <a:lnTo>
                  <a:pt x="504190" y="495935"/>
                </a:lnTo>
                <a:lnTo>
                  <a:pt x="494030" y="468630"/>
                </a:lnTo>
                <a:lnTo>
                  <a:pt x="481965" y="442595"/>
                </a:lnTo>
                <a:lnTo>
                  <a:pt x="469265" y="417195"/>
                </a:lnTo>
                <a:lnTo>
                  <a:pt x="455295" y="392430"/>
                </a:lnTo>
                <a:lnTo>
                  <a:pt x="439420" y="368300"/>
                </a:lnTo>
                <a:lnTo>
                  <a:pt x="422910" y="344805"/>
                </a:lnTo>
                <a:lnTo>
                  <a:pt x="405765" y="322580"/>
                </a:lnTo>
                <a:lnTo>
                  <a:pt x="386715" y="301625"/>
                </a:lnTo>
                <a:lnTo>
                  <a:pt x="367030" y="281305"/>
                </a:lnTo>
                <a:lnTo>
                  <a:pt x="346710" y="261620"/>
                </a:lnTo>
                <a:lnTo>
                  <a:pt x="325120" y="243840"/>
                </a:lnTo>
                <a:lnTo>
                  <a:pt x="302260" y="226695"/>
                </a:lnTo>
                <a:lnTo>
                  <a:pt x="279400" y="211455"/>
                </a:lnTo>
                <a:lnTo>
                  <a:pt x="255270" y="196850"/>
                </a:lnTo>
                <a:lnTo>
                  <a:pt x="230505" y="184150"/>
                </a:lnTo>
                <a:lnTo>
                  <a:pt x="205105" y="172085"/>
                </a:lnTo>
                <a:lnTo>
                  <a:pt x="179705" y="161925"/>
                </a:lnTo>
                <a:lnTo>
                  <a:pt x="179705" y="0"/>
                </a:lnTo>
                <a:lnTo>
                  <a:pt x="0" y="290830"/>
                </a:lnTo>
                <a:lnTo>
                  <a:pt x="179705" y="645795"/>
                </a:lnTo>
                <a:lnTo>
                  <a:pt x="179705" y="484505"/>
                </a:lnTo>
                <a:lnTo>
                  <a:pt x="205740" y="495300"/>
                </a:lnTo>
                <a:lnTo>
                  <a:pt x="231775" y="507365"/>
                </a:lnTo>
                <a:lnTo>
                  <a:pt x="256540" y="520700"/>
                </a:lnTo>
                <a:lnTo>
                  <a:pt x="281305" y="535305"/>
                </a:lnTo>
                <a:lnTo>
                  <a:pt x="304800" y="551180"/>
                </a:lnTo>
                <a:lnTo>
                  <a:pt x="327660" y="568325"/>
                </a:lnTo>
                <a:lnTo>
                  <a:pt x="349250" y="587375"/>
                </a:lnTo>
                <a:lnTo>
                  <a:pt x="370205" y="607060"/>
                </a:lnTo>
                <a:lnTo>
                  <a:pt x="390525" y="627380"/>
                </a:lnTo>
                <a:lnTo>
                  <a:pt x="408940" y="649605"/>
                </a:lnTo>
                <a:lnTo>
                  <a:pt x="426720" y="672465"/>
                </a:lnTo>
                <a:lnTo>
                  <a:pt x="443230" y="696595"/>
                </a:lnTo>
                <a:lnTo>
                  <a:pt x="458470" y="721360"/>
                </a:lnTo>
                <a:lnTo>
                  <a:pt x="473075" y="746760"/>
                </a:lnTo>
                <a:lnTo>
                  <a:pt x="485775" y="772795"/>
                </a:lnTo>
                <a:lnTo>
                  <a:pt x="497205" y="800100"/>
                </a:lnTo>
                <a:lnTo>
                  <a:pt x="507365" y="827405"/>
                </a:lnTo>
                <a:lnTo>
                  <a:pt x="516255" y="855345"/>
                </a:lnTo>
                <a:lnTo>
                  <a:pt x="516255" y="855345"/>
                </a:lnTo>
                <a:lnTo>
                  <a:pt x="507365" y="882650"/>
                </a:lnTo>
                <a:lnTo>
                  <a:pt x="497840" y="909955"/>
                </a:lnTo>
                <a:lnTo>
                  <a:pt x="486410" y="935990"/>
                </a:lnTo>
                <a:lnTo>
                  <a:pt x="473710" y="962025"/>
                </a:lnTo>
                <a:lnTo>
                  <a:pt x="460375" y="987425"/>
                </a:lnTo>
                <a:lnTo>
                  <a:pt x="445135" y="1011555"/>
                </a:lnTo>
                <a:lnTo>
                  <a:pt x="429260" y="1035050"/>
                </a:lnTo>
                <a:lnTo>
                  <a:pt x="412115" y="1057275"/>
                </a:lnTo>
                <a:lnTo>
                  <a:pt x="393700" y="1079500"/>
                </a:lnTo>
                <a:lnTo>
                  <a:pt x="374650" y="1099820"/>
                </a:lnTo>
                <a:lnTo>
                  <a:pt x="354330" y="1119505"/>
                </a:lnTo>
                <a:lnTo>
                  <a:pt x="332740" y="1137920"/>
                </a:lnTo>
                <a:lnTo>
                  <a:pt x="310515" y="1155065"/>
                </a:lnTo>
                <a:lnTo>
                  <a:pt x="287655" y="1170940"/>
                </a:lnTo>
                <a:lnTo>
                  <a:pt x="264160" y="1186180"/>
                </a:lnTo>
                <a:lnTo>
                  <a:pt x="239395" y="1199515"/>
                </a:lnTo>
                <a:lnTo>
                  <a:pt x="214630" y="1211580"/>
                </a:lnTo>
                <a:lnTo>
                  <a:pt x="189230" y="1222375"/>
                </a:lnTo>
                <a:lnTo>
                  <a:pt x="163195" y="1231900"/>
                </a:lnTo>
                <a:lnTo>
                  <a:pt x="136525" y="1240155"/>
                </a:lnTo>
                <a:lnTo>
                  <a:pt x="109855" y="1246505"/>
                </a:lnTo>
                <a:lnTo>
                  <a:pt x="82550" y="1252220"/>
                </a:lnTo>
                <a:lnTo>
                  <a:pt x="55245" y="1255395"/>
                </a:lnTo>
                <a:lnTo>
                  <a:pt x="27305" y="1257935"/>
                </a:lnTo>
                <a:lnTo>
                  <a:pt x="0" y="1258570"/>
                </a:lnTo>
                <a:lnTo>
                  <a:pt x="0" y="1581150"/>
                </a:lnTo>
                <a:moveTo>
                  <a:pt x="0" y="1581150"/>
                </a:moveTo>
                <a:lnTo>
                  <a:pt x="27940" y="1580515"/>
                </a:lnTo>
                <a:lnTo>
                  <a:pt x="56515" y="1577975"/>
                </a:lnTo>
                <a:lnTo>
                  <a:pt x="84455" y="1574165"/>
                </a:lnTo>
                <a:lnTo>
                  <a:pt x="111760" y="1569085"/>
                </a:lnTo>
                <a:lnTo>
                  <a:pt x="139065" y="1562100"/>
                </a:lnTo>
                <a:lnTo>
                  <a:pt x="166370" y="1553210"/>
                </a:lnTo>
                <a:lnTo>
                  <a:pt x="193040" y="1543685"/>
                </a:lnTo>
                <a:lnTo>
                  <a:pt x="219075" y="1532255"/>
                </a:lnTo>
                <a:lnTo>
                  <a:pt x="244475" y="1519555"/>
                </a:lnTo>
                <a:lnTo>
                  <a:pt x="269240" y="1505585"/>
                </a:lnTo>
                <a:lnTo>
                  <a:pt x="293370" y="1490345"/>
                </a:lnTo>
                <a:lnTo>
                  <a:pt x="316230" y="1473200"/>
                </a:lnTo>
                <a:lnTo>
                  <a:pt x="339090" y="1455420"/>
                </a:lnTo>
                <a:lnTo>
                  <a:pt x="360045" y="1436370"/>
                </a:lnTo>
                <a:lnTo>
                  <a:pt x="381000" y="1416050"/>
                </a:lnTo>
                <a:lnTo>
                  <a:pt x="400050" y="1394460"/>
                </a:lnTo>
                <a:lnTo>
                  <a:pt x="418465" y="1371600"/>
                </a:lnTo>
                <a:lnTo>
                  <a:pt x="435610" y="1348740"/>
                </a:lnTo>
                <a:lnTo>
                  <a:pt x="451485" y="1323975"/>
                </a:lnTo>
                <a:lnTo>
                  <a:pt x="466090" y="1299210"/>
                </a:lnTo>
                <a:lnTo>
                  <a:pt x="480060" y="1273175"/>
                </a:lnTo>
                <a:lnTo>
                  <a:pt x="492125" y="1246505"/>
                </a:lnTo>
                <a:lnTo>
                  <a:pt x="502920" y="1219200"/>
                </a:lnTo>
                <a:lnTo>
                  <a:pt x="511810" y="1191260"/>
                </a:lnTo>
                <a:lnTo>
                  <a:pt x="520065" y="1162685"/>
                </a:lnTo>
                <a:lnTo>
                  <a:pt x="526415" y="1134110"/>
                </a:lnTo>
                <a:lnTo>
                  <a:pt x="532130" y="1104900"/>
                </a:lnTo>
                <a:lnTo>
                  <a:pt x="535305" y="1075690"/>
                </a:lnTo>
                <a:lnTo>
                  <a:pt x="537845" y="1046480"/>
                </a:lnTo>
                <a:lnTo>
                  <a:pt x="538480" y="1016635"/>
                </a:lnTo>
                <a:lnTo>
                  <a:pt x="538480" y="1016635"/>
                </a:lnTo>
                <a:lnTo>
                  <a:pt x="538480" y="1005840"/>
                </a:lnTo>
                <a:lnTo>
                  <a:pt x="537845" y="995045"/>
                </a:lnTo>
                <a:lnTo>
                  <a:pt x="537845" y="984250"/>
                </a:lnTo>
                <a:lnTo>
                  <a:pt x="536575" y="972820"/>
                </a:lnTo>
                <a:lnTo>
                  <a:pt x="535940" y="962025"/>
                </a:lnTo>
                <a:lnTo>
                  <a:pt x="534670" y="951230"/>
                </a:lnTo>
                <a:lnTo>
                  <a:pt x="533400" y="940435"/>
                </a:lnTo>
                <a:lnTo>
                  <a:pt x="532130" y="929640"/>
                </a:lnTo>
                <a:lnTo>
                  <a:pt x="530225" y="918845"/>
                </a:lnTo>
                <a:lnTo>
                  <a:pt x="528320" y="908050"/>
                </a:lnTo>
                <a:lnTo>
                  <a:pt x="526415" y="897890"/>
                </a:lnTo>
                <a:lnTo>
                  <a:pt x="523875" y="887095"/>
                </a:lnTo>
                <a:lnTo>
                  <a:pt x="521335" y="876300"/>
                </a:lnTo>
                <a:lnTo>
                  <a:pt x="518795" y="866140"/>
                </a:lnTo>
                <a:lnTo>
                  <a:pt x="516255" y="855345"/>
                </a:lnTo>
                <a:lnTo>
                  <a:pt x="516255" y="855345"/>
                </a:lnTo>
                <a:lnTo>
                  <a:pt x="507365" y="882650"/>
                </a:lnTo>
                <a:lnTo>
                  <a:pt x="497840" y="909955"/>
                </a:lnTo>
                <a:lnTo>
                  <a:pt x="486410" y="935990"/>
                </a:lnTo>
                <a:lnTo>
                  <a:pt x="473710" y="962025"/>
                </a:lnTo>
                <a:lnTo>
                  <a:pt x="460375" y="987425"/>
                </a:lnTo>
                <a:lnTo>
                  <a:pt x="445135" y="1011555"/>
                </a:lnTo>
                <a:lnTo>
                  <a:pt x="429260" y="1035050"/>
                </a:lnTo>
                <a:lnTo>
                  <a:pt x="412115" y="1057275"/>
                </a:lnTo>
                <a:lnTo>
                  <a:pt x="393700" y="1079500"/>
                </a:lnTo>
                <a:lnTo>
                  <a:pt x="374650" y="1099820"/>
                </a:lnTo>
                <a:lnTo>
                  <a:pt x="354330" y="1119505"/>
                </a:lnTo>
                <a:lnTo>
                  <a:pt x="332740" y="1137920"/>
                </a:lnTo>
                <a:lnTo>
                  <a:pt x="310515" y="1155065"/>
                </a:lnTo>
                <a:lnTo>
                  <a:pt x="287655" y="1170940"/>
                </a:lnTo>
                <a:lnTo>
                  <a:pt x="264160" y="1186180"/>
                </a:lnTo>
                <a:lnTo>
                  <a:pt x="239395" y="1199515"/>
                </a:lnTo>
                <a:lnTo>
                  <a:pt x="214630" y="1211580"/>
                </a:lnTo>
                <a:lnTo>
                  <a:pt x="189230" y="1222375"/>
                </a:lnTo>
                <a:lnTo>
                  <a:pt x="163195" y="1231900"/>
                </a:lnTo>
                <a:lnTo>
                  <a:pt x="136525" y="1240155"/>
                </a:lnTo>
                <a:lnTo>
                  <a:pt x="109855" y="1246505"/>
                </a:lnTo>
                <a:lnTo>
                  <a:pt x="82550" y="1252220"/>
                </a:lnTo>
                <a:lnTo>
                  <a:pt x="55245" y="1255395"/>
                </a:lnTo>
                <a:lnTo>
                  <a:pt x="27305" y="1257935"/>
                </a:lnTo>
                <a:lnTo>
                  <a:pt x="0" y="1258570"/>
                </a:lnTo>
                <a:lnTo>
                  <a:pt x="0" y="1581150"/>
                </a:lnTo>
              </a:path>
            </a:pathLst>
          </a:custGeom>
          <a:noFill/>
          <a:ln w="25560">
            <a:solidFill>
              <a:srgbClr val="00FF00"/>
            </a:solidFill>
            <a:miter/>
          </a:ln>
        </p:spPr>
        <p:style>
          <a:lnRef idx="0">
            <a:scrgbClr r="0" g="0" b="0"/>
          </a:lnRef>
          <a:fillRef idx="0">
            <a:scrgbClr r="0" g="0" b="0"/>
          </a:fillRef>
          <a:effectRef idx="0">
            <a:scrgbClr r="0" g="0" b="0"/>
          </a:effectRef>
          <a:fontRef idx="minor"/>
        </p:style>
        <p:txBody>
          <a:bodyPr/>
          <a:lstStyle/>
          <a:p>
            <a:endParaRPr lang="en-US" dirty="0"/>
          </a:p>
        </p:txBody>
      </p:sp>
    </p:spTree>
    <p:extLst>
      <p:ext uri="{BB962C8B-B14F-4D97-AF65-F5344CB8AC3E}">
        <p14:creationId xmlns:p14="http://schemas.microsoft.com/office/powerpoint/2010/main" val="3073248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AB-0269-C6CD-3911-264547254F58}"/>
              </a:ext>
            </a:extLst>
          </p:cNvPr>
          <p:cNvSpPr>
            <a:spLocks noGrp="1"/>
          </p:cNvSpPr>
          <p:nvPr>
            <p:ph type="title"/>
          </p:nvPr>
        </p:nvSpPr>
        <p:spPr>
          <a:xfrm>
            <a:off x="4965430" y="629266"/>
            <a:ext cx="6586491" cy="1676603"/>
          </a:xfrm>
        </p:spPr>
        <p:txBody>
          <a:bodyPr>
            <a:normAutofit/>
          </a:bodyPr>
          <a:lstStyle/>
          <a:p>
            <a:r>
              <a:rPr lang="en-US" dirty="0"/>
              <a:t>Hand Signals</a:t>
            </a:r>
          </a:p>
        </p:txBody>
      </p:sp>
      <p:sp>
        <p:nvSpPr>
          <p:cNvPr id="3" name="Content Placeholder 2">
            <a:extLst>
              <a:ext uri="{FF2B5EF4-FFF2-40B4-BE49-F238E27FC236}">
                <a16:creationId xmlns:a16="http://schemas.microsoft.com/office/drawing/2014/main" id="{7062630D-CA97-AC36-BD5E-17704C7AE750}"/>
              </a:ext>
            </a:extLst>
          </p:cNvPr>
          <p:cNvSpPr>
            <a:spLocks noGrp="1"/>
          </p:cNvSpPr>
          <p:nvPr>
            <p:ph idx="1"/>
          </p:nvPr>
        </p:nvSpPr>
        <p:spPr>
          <a:xfrm>
            <a:off x="4965431" y="2438400"/>
            <a:ext cx="6586489" cy="3785419"/>
          </a:xfrm>
        </p:spPr>
        <p:txBody>
          <a:bodyPr>
            <a:normAutofit/>
          </a:bodyPr>
          <a:lstStyle/>
          <a:p>
            <a:pPr marL="0" indent="0">
              <a:buNone/>
            </a:pPr>
            <a:r>
              <a:rPr lang="en-US" sz="3200" dirty="0"/>
              <a:t>Hold (Dog) Everything</a:t>
            </a:r>
          </a:p>
          <a:p>
            <a:r>
              <a:rPr lang="en-US" sz="2400" dirty="0"/>
              <a:t>Clasp hands in front of body</a:t>
            </a:r>
          </a:p>
        </p:txBody>
      </p:sp>
      <p:pic>
        <p:nvPicPr>
          <p:cNvPr id="5" name="Picture 4">
            <a:extLst>
              <a:ext uri="{FF2B5EF4-FFF2-40B4-BE49-F238E27FC236}">
                <a16:creationId xmlns:a16="http://schemas.microsoft.com/office/drawing/2014/main" id="{F6C567F5-4A9D-C343-825F-AB22BF03CD54}"/>
              </a:ext>
            </a:extLst>
          </p:cNvPr>
          <p:cNvPicPr/>
          <p:nvPr/>
        </p:nvPicPr>
        <p:blipFill rotWithShape="1">
          <a:blip r:embed="rId2"/>
          <a:srcRect t="7521" b="7521"/>
          <a:stretch/>
        </p:blipFill>
        <p:spPr>
          <a:xfrm>
            <a:off x="0" y="0"/>
            <a:ext cx="4635571" cy="6857990"/>
          </a:xfrm>
          <a:prstGeom prst="rect">
            <a:avLst/>
          </a:prstGeom>
          <a:effectLst/>
        </p:spPr>
      </p:pic>
    </p:spTree>
    <p:extLst>
      <p:ext uri="{BB962C8B-B14F-4D97-AF65-F5344CB8AC3E}">
        <p14:creationId xmlns:p14="http://schemas.microsoft.com/office/powerpoint/2010/main" val="3897254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42AD-D53C-D28A-0107-09EE1F60A0C9}"/>
              </a:ext>
            </a:extLst>
          </p:cNvPr>
          <p:cNvSpPr>
            <a:spLocks noGrp="1"/>
          </p:cNvSpPr>
          <p:nvPr>
            <p:ph type="title"/>
          </p:nvPr>
        </p:nvSpPr>
        <p:spPr/>
        <p:txBody>
          <a:bodyPr/>
          <a:lstStyle/>
          <a:p>
            <a:r>
              <a:rPr lang="en-US" dirty="0"/>
              <a:t>Job Safety Analysis</a:t>
            </a:r>
          </a:p>
        </p:txBody>
      </p:sp>
      <p:sp>
        <p:nvSpPr>
          <p:cNvPr id="3" name="Content Placeholder 2">
            <a:extLst>
              <a:ext uri="{FF2B5EF4-FFF2-40B4-BE49-F238E27FC236}">
                <a16:creationId xmlns:a16="http://schemas.microsoft.com/office/drawing/2014/main" id="{079AF9B4-2883-65ED-0567-C6CE010DFCC2}"/>
              </a:ext>
            </a:extLst>
          </p:cNvPr>
          <p:cNvSpPr>
            <a:spLocks noGrp="1"/>
          </p:cNvSpPr>
          <p:nvPr>
            <p:ph idx="1"/>
          </p:nvPr>
        </p:nvSpPr>
        <p:spPr>
          <a:xfrm>
            <a:off x="838200" y="1923392"/>
            <a:ext cx="10515600" cy="4146332"/>
          </a:xfrm>
        </p:spPr>
        <p:txBody>
          <a:bodyPr>
            <a:normAutofit fontScale="85000" lnSpcReduction="20000"/>
          </a:bodyPr>
          <a:lstStyle/>
          <a:p>
            <a:pPr marL="0" indent="0">
              <a:buNone/>
            </a:pPr>
            <a:r>
              <a:rPr lang="en-US" sz="3800" b="1" dirty="0"/>
              <a:t>JOB SAFETY ANALYSIS TRAINING GUIDE</a:t>
            </a:r>
          </a:p>
          <a:p>
            <a:pPr marL="0" indent="0">
              <a:buNone/>
            </a:pPr>
            <a:endParaRPr lang="en-US" b="1" dirty="0"/>
          </a:p>
          <a:p>
            <a:pPr marL="0" indent="0">
              <a:buNone/>
            </a:pPr>
            <a:r>
              <a:rPr lang="en-US" b="1" dirty="0"/>
              <a:t>JOB: </a:t>
            </a:r>
            <a:r>
              <a:rPr lang="en-US" dirty="0"/>
              <a:t>Basic Digger Derrick Operation		</a:t>
            </a:r>
            <a:r>
              <a:rPr lang="en-US" b="1" dirty="0"/>
              <a:t>Date: </a:t>
            </a:r>
            <a:r>
              <a:rPr lang="en-US" dirty="0"/>
              <a:t>__________</a:t>
            </a:r>
            <a:br>
              <a:rPr lang="en-US" dirty="0"/>
            </a:br>
            <a:endParaRPr lang="en-US" dirty="0"/>
          </a:p>
          <a:p>
            <a:pPr marL="0" indent="0">
              <a:buNone/>
            </a:pPr>
            <a:r>
              <a:rPr lang="en-US" b="1" dirty="0"/>
              <a:t>Analysis by: </a:t>
            </a:r>
            <a:r>
              <a:rPr lang="en-US" dirty="0"/>
              <a:t>____________________</a:t>
            </a:r>
          </a:p>
          <a:p>
            <a:pPr marL="0" indent="0">
              <a:buNone/>
            </a:pPr>
            <a:br>
              <a:rPr lang="en-US" dirty="0"/>
            </a:br>
            <a:r>
              <a:rPr lang="en-US" b="1" dirty="0"/>
              <a:t>REQUIRED/RECOMMENDED PPE: </a:t>
            </a:r>
            <a:r>
              <a:rPr lang="en-US" dirty="0"/>
              <a:t>Hard hat, safety glasses, work gloves</a:t>
            </a:r>
          </a:p>
          <a:p>
            <a:pPr marL="0" indent="0">
              <a:buNone/>
            </a:pPr>
            <a:endParaRPr lang="en-US" b="1" dirty="0"/>
          </a:p>
          <a:p>
            <a:pPr marL="0" indent="0">
              <a:buNone/>
            </a:pPr>
            <a:r>
              <a:rPr lang="en-US" b="1" dirty="0"/>
              <a:t>Reviewed by</a:t>
            </a:r>
            <a:r>
              <a:rPr lang="en-US" dirty="0"/>
              <a:t>: ____________________</a:t>
            </a:r>
          </a:p>
          <a:p>
            <a:pPr marL="0" indent="0">
              <a:buNone/>
            </a:pPr>
            <a:br>
              <a:rPr lang="en-US" dirty="0"/>
            </a:br>
            <a:r>
              <a:rPr lang="en-US" b="1" dirty="0"/>
              <a:t>Approved by: </a:t>
            </a:r>
            <a:r>
              <a:rPr lang="en-US" dirty="0"/>
              <a:t>____________________</a:t>
            </a:r>
          </a:p>
        </p:txBody>
      </p:sp>
    </p:spTree>
    <p:extLst>
      <p:ext uri="{BB962C8B-B14F-4D97-AF65-F5344CB8AC3E}">
        <p14:creationId xmlns:p14="http://schemas.microsoft.com/office/powerpoint/2010/main" val="444117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42AD-D53C-D28A-0107-09EE1F60A0C9}"/>
              </a:ext>
            </a:extLst>
          </p:cNvPr>
          <p:cNvSpPr>
            <a:spLocks noGrp="1"/>
          </p:cNvSpPr>
          <p:nvPr>
            <p:ph type="title"/>
          </p:nvPr>
        </p:nvSpPr>
        <p:spPr/>
        <p:txBody>
          <a:bodyPr/>
          <a:lstStyle/>
          <a:p>
            <a:r>
              <a:rPr lang="en-US" dirty="0"/>
              <a:t>Job Safety Analysis</a:t>
            </a:r>
          </a:p>
        </p:txBody>
      </p:sp>
      <p:sp>
        <p:nvSpPr>
          <p:cNvPr id="3" name="Content Placeholder 2">
            <a:extLst>
              <a:ext uri="{FF2B5EF4-FFF2-40B4-BE49-F238E27FC236}">
                <a16:creationId xmlns:a16="http://schemas.microsoft.com/office/drawing/2014/main" id="{079AF9B4-2883-65ED-0567-C6CE010DFCC2}"/>
              </a:ext>
            </a:extLst>
          </p:cNvPr>
          <p:cNvSpPr>
            <a:spLocks noGrp="1"/>
          </p:cNvSpPr>
          <p:nvPr>
            <p:ph idx="1"/>
          </p:nvPr>
        </p:nvSpPr>
        <p:spPr>
          <a:xfrm>
            <a:off x="838200" y="1923392"/>
            <a:ext cx="10515600" cy="4146332"/>
          </a:xfrm>
        </p:spPr>
        <p:txBody>
          <a:bodyPr>
            <a:normAutofit fontScale="62500" lnSpcReduction="20000"/>
          </a:bodyPr>
          <a:lstStyle/>
          <a:p>
            <a:pPr marL="0" indent="0">
              <a:buNone/>
            </a:pPr>
            <a:r>
              <a:rPr lang="en-US" sz="5100" b="1" dirty="0"/>
              <a:t>SEQUENCE OF BASIC JOB STEPS</a:t>
            </a:r>
            <a:br>
              <a:rPr lang="en-US" sz="3800" b="1" dirty="0"/>
            </a:br>
            <a:endParaRPr lang="en-US" sz="3800" b="1" dirty="0"/>
          </a:p>
          <a:p>
            <a:pPr marL="742950" indent="-742950">
              <a:buFont typeface="+mj-lt"/>
              <a:buAutoNum type="arabicParenR"/>
            </a:pPr>
            <a:r>
              <a:rPr lang="en-US" sz="3800" dirty="0"/>
              <a:t>Put on proper PPE: hard hat, safety glasses, work gloves</a:t>
            </a:r>
          </a:p>
          <a:p>
            <a:pPr marL="742950" indent="-742950">
              <a:buFont typeface="+mj-lt"/>
              <a:buAutoNum type="arabicParenR"/>
            </a:pPr>
            <a:r>
              <a:rPr lang="en-US" sz="3800" dirty="0"/>
              <a:t>Review maintenance record</a:t>
            </a:r>
          </a:p>
          <a:p>
            <a:pPr marL="742950" indent="-742950">
              <a:buFont typeface="+mj-lt"/>
              <a:buAutoNum type="arabicParenR"/>
            </a:pPr>
            <a:r>
              <a:rPr lang="en-US" sz="3800" dirty="0"/>
              <a:t>Inspect major parts of the derrick involved in performing each function</a:t>
            </a:r>
          </a:p>
          <a:p>
            <a:pPr marL="742950" indent="-742950">
              <a:buFont typeface="+mj-lt"/>
              <a:buAutoNum type="arabicParenR"/>
            </a:pPr>
            <a:r>
              <a:rPr lang="en-US" sz="3800" dirty="0"/>
              <a:t>Verify the entire digger assembly is stowed properly on the auger stowage bracket</a:t>
            </a:r>
          </a:p>
          <a:p>
            <a:pPr marL="742950" indent="-742950">
              <a:buFont typeface="+mj-lt"/>
              <a:buAutoNum type="arabicParenR"/>
            </a:pPr>
            <a:r>
              <a:rPr lang="en-US" sz="3800" dirty="0"/>
              <a:t>Designate work area</a:t>
            </a:r>
          </a:p>
          <a:p>
            <a:pPr marL="742950" indent="-742950">
              <a:buFont typeface="+mj-lt"/>
              <a:buAutoNum type="arabicParenR"/>
            </a:pPr>
            <a:r>
              <a:rPr lang="en-US" sz="3800" dirty="0"/>
              <a:t>Position truck</a:t>
            </a:r>
          </a:p>
          <a:p>
            <a:pPr marL="742950" indent="-742950">
              <a:buFont typeface="+mj-lt"/>
              <a:buAutoNum type="arabicParenR"/>
            </a:pPr>
            <a:r>
              <a:rPr lang="en-US" sz="3800" dirty="0"/>
              <a:t>Engage PTO, lower outriggers</a:t>
            </a:r>
          </a:p>
        </p:txBody>
      </p:sp>
    </p:spTree>
    <p:extLst>
      <p:ext uri="{BB962C8B-B14F-4D97-AF65-F5344CB8AC3E}">
        <p14:creationId xmlns:p14="http://schemas.microsoft.com/office/powerpoint/2010/main" val="1405787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42AD-D53C-D28A-0107-09EE1F60A0C9}"/>
              </a:ext>
            </a:extLst>
          </p:cNvPr>
          <p:cNvSpPr>
            <a:spLocks noGrp="1"/>
          </p:cNvSpPr>
          <p:nvPr>
            <p:ph type="title"/>
          </p:nvPr>
        </p:nvSpPr>
        <p:spPr/>
        <p:txBody>
          <a:bodyPr/>
          <a:lstStyle/>
          <a:p>
            <a:r>
              <a:rPr lang="en-US" dirty="0"/>
              <a:t>Job Safety Analysis</a:t>
            </a:r>
          </a:p>
        </p:txBody>
      </p:sp>
      <p:sp>
        <p:nvSpPr>
          <p:cNvPr id="3" name="Content Placeholder 2">
            <a:extLst>
              <a:ext uri="{FF2B5EF4-FFF2-40B4-BE49-F238E27FC236}">
                <a16:creationId xmlns:a16="http://schemas.microsoft.com/office/drawing/2014/main" id="{079AF9B4-2883-65ED-0567-C6CE010DFCC2}"/>
              </a:ext>
            </a:extLst>
          </p:cNvPr>
          <p:cNvSpPr>
            <a:spLocks noGrp="1"/>
          </p:cNvSpPr>
          <p:nvPr>
            <p:ph idx="1"/>
          </p:nvPr>
        </p:nvSpPr>
        <p:spPr>
          <a:xfrm>
            <a:off x="838199" y="2540000"/>
            <a:ext cx="4659489" cy="3529724"/>
          </a:xfrm>
        </p:spPr>
        <p:txBody>
          <a:bodyPr>
            <a:normAutofit fontScale="62500" lnSpcReduction="20000"/>
          </a:bodyPr>
          <a:lstStyle/>
          <a:p>
            <a:r>
              <a:rPr lang="en-US" sz="3800" dirty="0"/>
              <a:t>Equipment not properly guarded</a:t>
            </a:r>
          </a:p>
          <a:p>
            <a:r>
              <a:rPr lang="en-US" sz="3800" dirty="0"/>
              <a:t>Unauthorized repairs that could cause problems</a:t>
            </a:r>
          </a:p>
          <a:p>
            <a:r>
              <a:rPr lang="en-US" sz="3800" dirty="0"/>
              <a:t>Pinch points</a:t>
            </a:r>
          </a:p>
          <a:p>
            <a:r>
              <a:rPr lang="en-US" sz="3800" dirty="0"/>
              <a:t>Worn parts</a:t>
            </a:r>
          </a:p>
          <a:p>
            <a:r>
              <a:rPr lang="en-US" sz="3800" dirty="0"/>
              <a:t>Leaking fluid</a:t>
            </a:r>
          </a:p>
          <a:p>
            <a:r>
              <a:rPr lang="en-US" sz="3800" dirty="0"/>
              <a:t>Malfunctioning booms and derrick</a:t>
            </a:r>
          </a:p>
          <a:p>
            <a:r>
              <a:rPr lang="en-US" sz="3800" dirty="0"/>
              <a:t>Unsafe equipment</a:t>
            </a:r>
          </a:p>
        </p:txBody>
      </p:sp>
      <p:sp>
        <p:nvSpPr>
          <p:cNvPr id="4" name="Content Placeholder 2">
            <a:extLst>
              <a:ext uri="{FF2B5EF4-FFF2-40B4-BE49-F238E27FC236}">
                <a16:creationId xmlns:a16="http://schemas.microsoft.com/office/drawing/2014/main" id="{9F1E983F-3118-F6C4-E040-42A8D2506144}"/>
              </a:ext>
            </a:extLst>
          </p:cNvPr>
          <p:cNvSpPr txBox="1">
            <a:spLocks/>
          </p:cNvSpPr>
          <p:nvPr/>
        </p:nvSpPr>
        <p:spPr>
          <a:xfrm>
            <a:off x="6386689" y="2539998"/>
            <a:ext cx="4659489" cy="352972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owan Old Style Roman"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kern="1200">
                <a:solidFill>
                  <a:schemeClr val="tx1"/>
                </a:solidFill>
                <a:latin typeface="Iowan Old Style Roman"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kern="1200">
                <a:solidFill>
                  <a:schemeClr val="tx1"/>
                </a:solidFill>
                <a:latin typeface="Iowan Old Style Roman"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kern="1200">
                <a:solidFill>
                  <a:schemeClr val="tx1"/>
                </a:solidFill>
                <a:latin typeface="Iowan Old Style Roman"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kern="1200">
                <a:solidFill>
                  <a:schemeClr val="tx1"/>
                </a:solidFill>
                <a:latin typeface="Iowan Old Style Roman"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800" dirty="0"/>
              <a:t>Equipment not working correctly, could cause an accident</a:t>
            </a:r>
          </a:p>
          <a:p>
            <a:r>
              <a:rPr lang="en-US" sz="3800" dirty="0"/>
              <a:t>Does not meet standard</a:t>
            </a:r>
          </a:p>
          <a:p>
            <a:r>
              <a:rPr lang="en-US" sz="3800" dirty="0"/>
              <a:t>Guards removed</a:t>
            </a:r>
          </a:p>
          <a:p>
            <a:r>
              <a:rPr lang="en-US" sz="3800" dirty="0"/>
              <a:t>Improper fuel stored</a:t>
            </a:r>
          </a:p>
          <a:p>
            <a:r>
              <a:rPr lang="en-US" sz="3800" dirty="0"/>
              <a:t>Uneven surfaces limiting lifting ability</a:t>
            </a:r>
          </a:p>
          <a:p>
            <a:r>
              <a:rPr lang="en-US" sz="3800" dirty="0"/>
              <a:t>Poor visibility</a:t>
            </a:r>
          </a:p>
          <a:p>
            <a:r>
              <a:rPr lang="en-US" sz="3800" dirty="0"/>
              <a:t>Poor work surface</a:t>
            </a:r>
          </a:p>
        </p:txBody>
      </p:sp>
      <p:sp>
        <p:nvSpPr>
          <p:cNvPr id="8" name="TextBox 7">
            <a:extLst>
              <a:ext uri="{FF2B5EF4-FFF2-40B4-BE49-F238E27FC236}">
                <a16:creationId xmlns:a16="http://schemas.microsoft.com/office/drawing/2014/main" id="{E0E00D7C-DD75-A3CC-50E5-F663BC167AE7}"/>
              </a:ext>
            </a:extLst>
          </p:cNvPr>
          <p:cNvSpPr txBox="1"/>
          <p:nvPr/>
        </p:nvSpPr>
        <p:spPr>
          <a:xfrm>
            <a:off x="838199" y="1822955"/>
            <a:ext cx="8475134" cy="584775"/>
          </a:xfrm>
          <a:prstGeom prst="rect">
            <a:avLst/>
          </a:prstGeom>
          <a:noFill/>
        </p:spPr>
        <p:txBody>
          <a:bodyPr wrap="square" rtlCol="0">
            <a:spAutoFit/>
          </a:bodyPr>
          <a:lstStyle/>
          <a:p>
            <a:r>
              <a:rPr lang="en-US" sz="3200" b="1" dirty="0">
                <a:latin typeface="IOWAN OLD STYLE ROMAN" panose="02040602040506020204" pitchFamily="18" charset="77"/>
              </a:rPr>
              <a:t>POTENTIAL ACCIDENTS OR HAZARDS</a:t>
            </a:r>
            <a:endParaRPr lang="en-US" sz="3200" dirty="0">
              <a:latin typeface="Iowan Old Style Roman" panose="02040602040506020204" pitchFamily="18" charset="77"/>
            </a:endParaRPr>
          </a:p>
        </p:txBody>
      </p:sp>
    </p:spTree>
    <p:extLst>
      <p:ext uri="{BB962C8B-B14F-4D97-AF65-F5344CB8AC3E}">
        <p14:creationId xmlns:p14="http://schemas.microsoft.com/office/powerpoint/2010/main" val="453147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42AD-D53C-D28A-0107-09EE1F60A0C9}"/>
              </a:ext>
            </a:extLst>
          </p:cNvPr>
          <p:cNvSpPr>
            <a:spLocks noGrp="1"/>
          </p:cNvSpPr>
          <p:nvPr>
            <p:ph type="title"/>
          </p:nvPr>
        </p:nvSpPr>
        <p:spPr/>
        <p:txBody>
          <a:bodyPr/>
          <a:lstStyle/>
          <a:p>
            <a:r>
              <a:rPr lang="en-US" dirty="0"/>
              <a:t>Job Safety Analysis</a:t>
            </a:r>
          </a:p>
        </p:txBody>
      </p:sp>
      <p:sp>
        <p:nvSpPr>
          <p:cNvPr id="3" name="Content Placeholder 2">
            <a:extLst>
              <a:ext uri="{FF2B5EF4-FFF2-40B4-BE49-F238E27FC236}">
                <a16:creationId xmlns:a16="http://schemas.microsoft.com/office/drawing/2014/main" id="{079AF9B4-2883-65ED-0567-C6CE010DFCC2}"/>
              </a:ext>
            </a:extLst>
          </p:cNvPr>
          <p:cNvSpPr>
            <a:spLocks noGrp="1"/>
          </p:cNvSpPr>
          <p:nvPr>
            <p:ph idx="1"/>
          </p:nvPr>
        </p:nvSpPr>
        <p:spPr>
          <a:xfrm>
            <a:off x="838200" y="1923391"/>
            <a:ext cx="10515600" cy="4409675"/>
          </a:xfrm>
        </p:spPr>
        <p:txBody>
          <a:bodyPr>
            <a:normAutofit fontScale="55000" lnSpcReduction="20000"/>
          </a:bodyPr>
          <a:lstStyle/>
          <a:p>
            <a:pPr marL="0" indent="0">
              <a:buNone/>
            </a:pPr>
            <a:r>
              <a:rPr lang="en-US" sz="5800" b="1" dirty="0"/>
              <a:t>RECOMMENDED SAFE JOB PROCEDURE</a:t>
            </a:r>
            <a:br>
              <a:rPr lang="en-US" sz="3800" b="1" dirty="0"/>
            </a:br>
            <a:endParaRPr lang="en-US" sz="3800" b="1" dirty="0"/>
          </a:p>
          <a:p>
            <a:pPr marL="742950" indent="-742950">
              <a:buFont typeface="+mj-lt"/>
              <a:buAutoNum type="arabicParenR"/>
            </a:pPr>
            <a:r>
              <a:rPr lang="en-US" sz="4400" dirty="0"/>
              <a:t>Properly trained operators</a:t>
            </a:r>
          </a:p>
          <a:p>
            <a:pPr marL="742950" indent="-742950">
              <a:buFont typeface="+mj-lt"/>
              <a:buAutoNum type="arabicParenR"/>
            </a:pPr>
            <a:r>
              <a:rPr lang="en-US" sz="4400" dirty="0"/>
              <a:t>Daily check</a:t>
            </a:r>
          </a:p>
          <a:p>
            <a:pPr marL="742950" indent="-742950">
              <a:buFont typeface="+mj-lt"/>
              <a:buAutoNum type="arabicParenR"/>
            </a:pPr>
            <a:r>
              <a:rPr lang="en-US" sz="4400" dirty="0"/>
              <a:t>Daily reports turned in; Follow up on reports, to see they are connected</a:t>
            </a:r>
          </a:p>
          <a:p>
            <a:pPr marL="742950" indent="-742950">
              <a:buFont typeface="+mj-lt"/>
              <a:buAutoNum type="arabicParenR"/>
            </a:pPr>
            <a:r>
              <a:rPr lang="en-US" sz="4400" dirty="0"/>
              <a:t>Repair equipment when needed</a:t>
            </a:r>
          </a:p>
          <a:p>
            <a:pPr marL="742950" indent="-742950">
              <a:buFont typeface="+mj-lt"/>
              <a:buAutoNum type="arabicParenR"/>
            </a:pPr>
            <a:r>
              <a:rPr lang="en-US" sz="4400" dirty="0"/>
              <a:t>Set-up truck on as level a surface as possible</a:t>
            </a:r>
          </a:p>
          <a:p>
            <a:pPr marL="742950" indent="-742950">
              <a:buFont typeface="+mj-lt"/>
              <a:buAutoNum type="arabicParenR"/>
            </a:pPr>
            <a:r>
              <a:rPr lang="en-US" sz="4400" dirty="0"/>
              <a:t>Position truck in such a way that hole can be dug off back of truck and truck does not have to be repositioned</a:t>
            </a:r>
          </a:p>
          <a:p>
            <a:pPr marL="742950" indent="-742950">
              <a:buFont typeface="+mj-lt"/>
              <a:buAutoNum type="arabicParenR"/>
            </a:pPr>
            <a:r>
              <a:rPr lang="en-US" sz="4400" dirty="0"/>
              <a:t>Set outriggers on wood or metal blocks </a:t>
            </a:r>
          </a:p>
          <a:p>
            <a:pPr marL="742950" indent="-742950">
              <a:buFont typeface="+mj-lt"/>
              <a:buAutoNum type="arabicParenR"/>
            </a:pPr>
            <a:r>
              <a:rPr lang="en-US" sz="4400" dirty="0"/>
              <a:t>Report any problems or malfunctions immediately</a:t>
            </a:r>
          </a:p>
        </p:txBody>
      </p:sp>
    </p:spTree>
    <p:extLst>
      <p:ext uri="{BB962C8B-B14F-4D97-AF65-F5344CB8AC3E}">
        <p14:creationId xmlns:p14="http://schemas.microsoft.com/office/powerpoint/2010/main" val="1267181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CFB204-8AEE-94B2-BC91-D48E20D56E59}"/>
              </a:ext>
            </a:extLst>
          </p:cNvPr>
          <p:cNvPicPr>
            <a:picLocks noChangeAspect="1"/>
          </p:cNvPicPr>
          <p:nvPr/>
        </p:nvPicPr>
        <p:blipFill rotWithShape="1">
          <a:blip r:embed="rId3"/>
          <a:srcRect l="5808" r="5808"/>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41" name="Freeform: Shape 4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Freeform: Shape 4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CA1020-3948-9A25-E1C2-D97B7A40AE2A}"/>
              </a:ext>
            </a:extLst>
          </p:cNvPr>
          <p:cNvSpPr>
            <a:spLocks noGrp="1"/>
          </p:cNvSpPr>
          <p:nvPr>
            <p:ph type="ctrTitle"/>
          </p:nvPr>
        </p:nvSpPr>
        <p:spPr>
          <a:xfrm>
            <a:off x="477981" y="1122363"/>
            <a:ext cx="4023360" cy="3204134"/>
          </a:xfrm>
        </p:spPr>
        <p:txBody>
          <a:bodyPr anchor="b">
            <a:normAutofit/>
          </a:bodyPr>
          <a:lstStyle/>
          <a:p>
            <a:pPr algn="l"/>
            <a:r>
              <a:rPr lang="en-US" sz="4800" dirty="0"/>
              <a:t>Questions?</a:t>
            </a:r>
          </a:p>
        </p:txBody>
      </p:sp>
      <p:sp>
        <p:nvSpPr>
          <p:cNvPr id="45" name="Rectangle 4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78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A048-2B1D-493D-B822-C32640CB291D}"/>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B93D5669-5715-1801-8986-1C50A2CAC4C5}"/>
              </a:ext>
            </a:extLst>
          </p:cNvPr>
          <p:cNvSpPr>
            <a:spLocks noGrp="1"/>
          </p:cNvSpPr>
          <p:nvPr>
            <p:ph type="body" idx="1"/>
          </p:nvPr>
        </p:nvSpPr>
        <p:spPr/>
        <p:txBody>
          <a:bodyPr/>
          <a:lstStyle/>
          <a:p>
            <a:r>
              <a:rPr lang="en-US" dirty="0"/>
              <a:t>ISPC</a:t>
            </a:r>
          </a:p>
        </p:txBody>
      </p:sp>
      <p:sp>
        <p:nvSpPr>
          <p:cNvPr id="4" name="Text Placeholder 3">
            <a:extLst>
              <a:ext uri="{FF2B5EF4-FFF2-40B4-BE49-F238E27FC236}">
                <a16:creationId xmlns:a16="http://schemas.microsoft.com/office/drawing/2014/main" id="{B72439E1-B180-C13E-3BE4-356A9856490A}"/>
              </a:ext>
            </a:extLst>
          </p:cNvPr>
          <p:cNvSpPr>
            <a:spLocks noGrp="1"/>
          </p:cNvSpPr>
          <p:nvPr>
            <p:ph type="body" idx="10"/>
          </p:nvPr>
        </p:nvSpPr>
        <p:spPr/>
        <p:txBody>
          <a:bodyPr>
            <a:normAutofit fontScale="85000" lnSpcReduction="10000"/>
          </a:bodyPr>
          <a:lstStyle/>
          <a:p>
            <a:r>
              <a:rPr lang="en-US" dirty="0" err="1"/>
              <a:t>info@ispconline.com</a:t>
            </a:r>
            <a:endParaRPr lang="en-US" dirty="0"/>
          </a:p>
        </p:txBody>
      </p:sp>
      <p:sp>
        <p:nvSpPr>
          <p:cNvPr id="5" name="Text Placeholder 4">
            <a:extLst>
              <a:ext uri="{FF2B5EF4-FFF2-40B4-BE49-F238E27FC236}">
                <a16:creationId xmlns:a16="http://schemas.microsoft.com/office/drawing/2014/main" id="{5979CB97-B257-13EE-B7DC-7219BFFAAF3C}"/>
              </a:ext>
            </a:extLst>
          </p:cNvPr>
          <p:cNvSpPr>
            <a:spLocks noGrp="1"/>
          </p:cNvSpPr>
          <p:nvPr>
            <p:ph type="body" idx="11"/>
          </p:nvPr>
        </p:nvSpPr>
        <p:spPr/>
        <p:txBody>
          <a:bodyPr/>
          <a:lstStyle/>
          <a:p>
            <a:r>
              <a:rPr lang="en-US" dirty="0"/>
              <a:t>430.201.3201</a:t>
            </a:r>
          </a:p>
        </p:txBody>
      </p:sp>
    </p:spTree>
    <p:extLst>
      <p:ext uri="{BB962C8B-B14F-4D97-AF65-F5344CB8AC3E}">
        <p14:creationId xmlns:p14="http://schemas.microsoft.com/office/powerpoint/2010/main" val="304343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6683-C711-F276-0D8F-07570E6E1C85}"/>
              </a:ext>
            </a:extLst>
          </p:cNvPr>
          <p:cNvSpPr>
            <a:spLocks noGrp="1"/>
          </p:cNvSpPr>
          <p:nvPr>
            <p:ph type="title"/>
          </p:nvPr>
        </p:nvSpPr>
        <p:spPr/>
        <p:txBody>
          <a:bodyPr/>
          <a:lstStyle/>
          <a:p>
            <a:r>
              <a:rPr lang="en-US" dirty="0"/>
              <a:t>Your Safety Manual</a:t>
            </a:r>
          </a:p>
        </p:txBody>
      </p:sp>
      <p:sp>
        <p:nvSpPr>
          <p:cNvPr id="3" name="Content Placeholder 2">
            <a:extLst>
              <a:ext uri="{FF2B5EF4-FFF2-40B4-BE49-F238E27FC236}">
                <a16:creationId xmlns:a16="http://schemas.microsoft.com/office/drawing/2014/main" id="{F76AEE39-FD1B-C25D-B84B-2A904C9ACEFF}"/>
              </a:ext>
            </a:extLst>
          </p:cNvPr>
          <p:cNvSpPr>
            <a:spLocks noGrp="1"/>
          </p:cNvSpPr>
          <p:nvPr>
            <p:ph idx="1"/>
          </p:nvPr>
        </p:nvSpPr>
        <p:spPr/>
        <p:txBody>
          <a:bodyPr>
            <a:normAutofit fontScale="62500" lnSpcReduction="20000"/>
          </a:bodyPr>
          <a:lstStyle/>
          <a:p>
            <a:r>
              <a:rPr lang="en-US" dirty="0"/>
              <a:t>In the absence of any specific rule or regulation in this manual, the regulations and requirements of OSHA, ANSI or ASTM, National Electric Safety Code, State, County, and local shall be followed. (Latest edition)</a:t>
            </a:r>
          </a:p>
          <a:p>
            <a:r>
              <a:rPr lang="en-US" dirty="0"/>
              <a:t>Each employee must share the responsibility for their own personal safety and that of fellow employees. It shall be the duty of each employee to read, understand and comply with the provisions of this safety manual that pertains to their work.</a:t>
            </a:r>
          </a:p>
          <a:p>
            <a:r>
              <a:rPr lang="en-US" dirty="0"/>
              <a:t>Failure to do so will be considered willful violation of safety rules and cause for disciplinary action up to and including termination. It shall be the duty of the immediate supervisor or person in charge to require all employees to comply with safety rules and no ensure that safe work practices are being carried out.</a:t>
            </a:r>
          </a:p>
          <a:p>
            <a:r>
              <a:rPr lang="en-US" dirty="0"/>
              <a:t>Employees must be trained and familiar with safety related work practices, rules, procedures and other requirements relating to their work.</a:t>
            </a:r>
          </a:p>
          <a:p>
            <a:r>
              <a:rPr lang="en-US" dirty="0"/>
              <a:t>Supervisor's responsibility shall be to maintain a safe work environment free of recognized hazards for employees working under their supervisors.</a:t>
            </a:r>
          </a:p>
          <a:p>
            <a:r>
              <a:rPr lang="en-US" dirty="0"/>
              <a:t>It is the responsibility of all supervisors regardless of title or classification to require all employees working under their direction to comply with all applicable safety rules and safe work practices, whether or not covered by the provisions of this safety manual.</a:t>
            </a:r>
          </a:p>
        </p:txBody>
      </p:sp>
    </p:spTree>
    <p:extLst>
      <p:ext uri="{BB962C8B-B14F-4D97-AF65-F5344CB8AC3E}">
        <p14:creationId xmlns:p14="http://schemas.microsoft.com/office/powerpoint/2010/main" val="194814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6683-C711-F276-0D8F-07570E6E1C85}"/>
              </a:ext>
            </a:extLst>
          </p:cNvPr>
          <p:cNvSpPr>
            <a:spLocks noGrp="1"/>
          </p:cNvSpPr>
          <p:nvPr>
            <p:ph type="title"/>
          </p:nvPr>
        </p:nvSpPr>
        <p:spPr/>
        <p:txBody>
          <a:bodyPr/>
          <a:lstStyle/>
          <a:p>
            <a:r>
              <a:rPr lang="en-US" dirty="0"/>
              <a:t>Your Safety Manual</a:t>
            </a:r>
          </a:p>
        </p:txBody>
      </p:sp>
      <p:sp>
        <p:nvSpPr>
          <p:cNvPr id="3" name="Content Placeholder 2">
            <a:extLst>
              <a:ext uri="{FF2B5EF4-FFF2-40B4-BE49-F238E27FC236}">
                <a16:creationId xmlns:a16="http://schemas.microsoft.com/office/drawing/2014/main" id="{F76AEE39-FD1B-C25D-B84B-2A904C9ACEFF}"/>
              </a:ext>
            </a:extLst>
          </p:cNvPr>
          <p:cNvSpPr>
            <a:spLocks noGrp="1"/>
          </p:cNvSpPr>
          <p:nvPr>
            <p:ph idx="1"/>
          </p:nvPr>
        </p:nvSpPr>
        <p:spPr/>
        <p:txBody>
          <a:bodyPr>
            <a:normAutofit fontScale="62500" lnSpcReduction="20000"/>
          </a:bodyPr>
          <a:lstStyle/>
          <a:p>
            <a:pPr marL="0" indent="0">
              <a:buNone/>
            </a:pPr>
            <a:r>
              <a:rPr lang="en-US" sz="3800" dirty="0"/>
              <a:t>It shall be the responsibility of the supervisors and person in charge to see that:</a:t>
            </a:r>
          </a:p>
          <a:p>
            <a:pPr marL="514350" indent="-514350">
              <a:buFont typeface="+mj-lt"/>
              <a:buAutoNum type="arabicParenR"/>
            </a:pPr>
            <a:r>
              <a:rPr lang="en-US" dirty="0"/>
              <a:t>All working conditions are safe.</a:t>
            </a:r>
          </a:p>
          <a:p>
            <a:pPr marL="514350" indent="-514350">
              <a:buFont typeface="+mj-lt"/>
              <a:buAutoNum type="arabicParenR"/>
            </a:pPr>
            <a:r>
              <a:rPr lang="en-US" dirty="0"/>
              <a:t>All tools and equipment are in good condition, carefully inspected, and meet industry standards.</a:t>
            </a:r>
          </a:p>
          <a:p>
            <a:pPr marL="514350" indent="-514350">
              <a:buFont typeface="+mj-lt"/>
              <a:buAutoNum type="arabicParenR"/>
            </a:pPr>
            <a:r>
              <a:rPr lang="en-US" dirty="0"/>
              <a:t>Work is carried out in accordance with the safety procedures outlined in this manual.</a:t>
            </a:r>
          </a:p>
          <a:p>
            <a:pPr marL="514350" indent="-514350">
              <a:buFont typeface="+mj-lt"/>
              <a:buAutoNum type="arabicParenR"/>
            </a:pPr>
            <a:r>
              <a:rPr lang="en-US" dirty="0"/>
              <a:t>No one shall be permitted to do any work without using the proper safeguards against all hazards that might be encountered.</a:t>
            </a:r>
          </a:p>
          <a:p>
            <a:pPr marL="514350" indent="-514350">
              <a:buFont typeface="+mj-lt"/>
              <a:buAutoNum type="arabicParenR"/>
            </a:pPr>
            <a:r>
              <a:rPr lang="en-US" dirty="0"/>
              <a:t>No employee shall be given a job, which, in the opinion of the person in charge, the employee is not capable of doing safely.</a:t>
            </a:r>
          </a:p>
          <a:p>
            <a:pPr marL="514350" indent="-514350">
              <a:buFont typeface="+mj-lt"/>
              <a:buAutoNum type="arabicParenR"/>
            </a:pPr>
            <a:r>
              <a:rPr lang="en-US" dirty="0"/>
              <a:t>Someone shall be designated as "in charge" when two or more employees are working on the job.</a:t>
            </a:r>
          </a:p>
          <a:p>
            <a:pPr marL="514350" indent="-514350">
              <a:buFont typeface="+mj-lt"/>
              <a:buAutoNum type="arabicParenR"/>
            </a:pPr>
            <a:r>
              <a:rPr lang="en-US" dirty="0"/>
              <a:t>The person in charge shall discuss the job with the crew before beginning the work and designate the proper method for the job and shall see that his instructions as followed.</a:t>
            </a:r>
          </a:p>
          <a:p>
            <a:pPr marL="514350" indent="-514350">
              <a:buFont typeface="+mj-lt"/>
              <a:buAutoNum type="arabicParenR"/>
            </a:pPr>
            <a:r>
              <a:rPr lang="en-US" dirty="0"/>
              <a:t>New employees and employees transferred to their supervision receive proper training and instruction.</a:t>
            </a:r>
          </a:p>
        </p:txBody>
      </p:sp>
    </p:spTree>
    <p:extLst>
      <p:ext uri="{BB962C8B-B14F-4D97-AF65-F5344CB8AC3E}">
        <p14:creationId xmlns:p14="http://schemas.microsoft.com/office/powerpoint/2010/main" val="359434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6683-C711-F276-0D8F-07570E6E1C85}"/>
              </a:ext>
            </a:extLst>
          </p:cNvPr>
          <p:cNvSpPr>
            <a:spLocks noGrp="1"/>
          </p:cNvSpPr>
          <p:nvPr>
            <p:ph type="title"/>
          </p:nvPr>
        </p:nvSpPr>
        <p:spPr/>
        <p:txBody>
          <a:bodyPr/>
          <a:lstStyle/>
          <a:p>
            <a:r>
              <a:rPr lang="en-US" dirty="0"/>
              <a:t>Your Safety Manual</a:t>
            </a:r>
          </a:p>
        </p:txBody>
      </p:sp>
      <p:sp>
        <p:nvSpPr>
          <p:cNvPr id="3" name="Content Placeholder 2">
            <a:extLst>
              <a:ext uri="{FF2B5EF4-FFF2-40B4-BE49-F238E27FC236}">
                <a16:creationId xmlns:a16="http://schemas.microsoft.com/office/drawing/2014/main" id="{F76AEE39-FD1B-C25D-B84B-2A904C9ACEFF}"/>
              </a:ext>
            </a:extLst>
          </p:cNvPr>
          <p:cNvSpPr>
            <a:spLocks noGrp="1"/>
          </p:cNvSpPr>
          <p:nvPr>
            <p:ph idx="1"/>
          </p:nvPr>
        </p:nvSpPr>
        <p:spPr/>
        <p:txBody>
          <a:bodyPr>
            <a:normAutofit/>
          </a:bodyPr>
          <a:lstStyle/>
          <a:p>
            <a:pPr marL="0" indent="0">
              <a:buNone/>
            </a:pPr>
            <a:r>
              <a:rPr lang="en-US" sz="2400" dirty="0"/>
              <a:t>It shall be the responsibility of each employee to provide:</a:t>
            </a:r>
          </a:p>
          <a:p>
            <a:pPr marL="742950" indent="-742950">
              <a:buFont typeface="+mj-lt"/>
              <a:buAutoNum type="arabicParenR"/>
            </a:pPr>
            <a:r>
              <a:rPr lang="en-US" sz="1800" dirty="0"/>
              <a:t>Safety to self.</a:t>
            </a:r>
          </a:p>
          <a:p>
            <a:pPr marL="742950" indent="-742950">
              <a:buFont typeface="+mj-lt"/>
              <a:buAutoNum type="arabicParenR"/>
            </a:pPr>
            <a:r>
              <a:rPr lang="en-US" sz="1800" dirty="0"/>
              <a:t>Safety to fellow employees.</a:t>
            </a:r>
          </a:p>
          <a:p>
            <a:pPr marL="742950" indent="-742950">
              <a:buFont typeface="+mj-lt"/>
              <a:buAutoNum type="arabicParenR"/>
            </a:pPr>
            <a:r>
              <a:rPr lang="en-US" sz="1800" dirty="0"/>
              <a:t>Protection to the public.</a:t>
            </a:r>
          </a:p>
          <a:p>
            <a:pPr marL="742950" indent="-742950">
              <a:buFont typeface="+mj-lt"/>
              <a:buAutoNum type="arabicParenR"/>
            </a:pPr>
            <a:r>
              <a:rPr lang="en-US" sz="1800" dirty="0"/>
              <a:t>Protection to cooperative property and the property of others.</a:t>
            </a:r>
          </a:p>
          <a:p>
            <a:pPr marL="742950" indent="-742950">
              <a:buFont typeface="+mj-lt"/>
              <a:buAutoNum type="arabicParenR"/>
            </a:pPr>
            <a:r>
              <a:rPr lang="en-US" sz="1800" dirty="0"/>
              <a:t>Notice to their supervisor of an unsafe condition. Employee shall not start work without first calling the attention of the person in charge to those conditions.</a:t>
            </a:r>
          </a:p>
          <a:p>
            <a:pPr marL="742950" indent="-742950">
              <a:buFont typeface="+mj-lt"/>
              <a:buAutoNum type="arabicParenR"/>
            </a:pPr>
            <a:r>
              <a:rPr lang="en-US" sz="1800" dirty="0"/>
              <a:t>All employees are expected to take an active part in the safety program. Suggestions by employees are always welcome and helpful in preventing accidents. Please pass your ideas on to your supervisor.</a:t>
            </a:r>
          </a:p>
        </p:txBody>
      </p:sp>
    </p:spTree>
    <p:extLst>
      <p:ext uri="{BB962C8B-B14F-4D97-AF65-F5344CB8AC3E}">
        <p14:creationId xmlns:p14="http://schemas.microsoft.com/office/powerpoint/2010/main" val="278404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E72E10-75B3-F2D4-6036-E1F60936462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kern="1200" dirty="0">
                <a:solidFill>
                  <a:schemeClr val="tx1"/>
                </a:solidFill>
                <a:latin typeface="Helvetica Neue Light" panose="02000403000000020004" pitchFamily="2" charset="0"/>
                <a:ea typeface="Helvetica Neue Light" panose="02000403000000020004" pitchFamily="2" charset="0"/>
              </a:rPr>
              <a:t>Parts of the Digger Derrick</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374632D-E3AE-06D7-58AB-B1CC675B3C33}"/>
              </a:ext>
            </a:extLst>
          </p:cNvPr>
          <p:cNvPicPr/>
          <p:nvPr/>
        </p:nvPicPr>
        <p:blipFill>
          <a:blip r:embed="rId2"/>
          <a:stretch/>
        </p:blipFill>
        <p:spPr>
          <a:xfrm>
            <a:off x="5414356" y="926028"/>
            <a:ext cx="6408836" cy="4854692"/>
          </a:xfrm>
          <a:prstGeom prst="rect">
            <a:avLst/>
          </a:prstGeom>
        </p:spPr>
      </p:pic>
    </p:spTree>
    <p:extLst>
      <p:ext uri="{BB962C8B-B14F-4D97-AF65-F5344CB8AC3E}">
        <p14:creationId xmlns:p14="http://schemas.microsoft.com/office/powerpoint/2010/main" val="226872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EA880-E416-C72C-97D6-966E8998E2E2}"/>
              </a:ext>
            </a:extLst>
          </p:cNvPr>
          <p:cNvSpPr>
            <a:spLocks noGrp="1"/>
          </p:cNvSpPr>
          <p:nvPr>
            <p:ph type="title"/>
          </p:nvPr>
        </p:nvSpPr>
        <p:spPr>
          <a:xfrm>
            <a:off x="457201" y="412454"/>
            <a:ext cx="2381250" cy="2101850"/>
          </a:xfrm>
        </p:spPr>
        <p:txBody>
          <a:bodyPr>
            <a:noAutofit/>
          </a:bodyPr>
          <a:lstStyle/>
          <a:p>
            <a:r>
              <a:rPr lang="en-US" sz="3200" dirty="0"/>
              <a:t>Parts of the Digger Derrick</a:t>
            </a:r>
          </a:p>
        </p:txBody>
      </p:sp>
      <p:sp>
        <p:nvSpPr>
          <p:cNvPr id="12" name="Rectangle 1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13C418-E0AF-D63C-5BB2-4FF0BBC72412}"/>
              </a:ext>
            </a:extLst>
          </p:cNvPr>
          <p:cNvSpPr>
            <a:spLocks noGrp="1"/>
          </p:cNvSpPr>
          <p:nvPr>
            <p:ph idx="1"/>
          </p:nvPr>
        </p:nvSpPr>
        <p:spPr>
          <a:xfrm>
            <a:off x="3157538" y="412454"/>
            <a:ext cx="3243262" cy="2101850"/>
          </a:xfrm>
        </p:spPr>
        <p:txBody>
          <a:bodyPr anchor="ctr">
            <a:normAutofit/>
          </a:bodyPr>
          <a:lstStyle/>
          <a:p>
            <a:pPr marL="0" indent="0">
              <a:buNone/>
            </a:pPr>
            <a:r>
              <a:rPr lang="en-US" dirty="0"/>
              <a:t>Boom Tip Sheave</a:t>
            </a:r>
          </a:p>
        </p:txBody>
      </p:sp>
      <p:pic>
        <p:nvPicPr>
          <p:cNvPr id="4" name="Picture 3">
            <a:extLst>
              <a:ext uri="{FF2B5EF4-FFF2-40B4-BE49-F238E27FC236}">
                <a16:creationId xmlns:a16="http://schemas.microsoft.com/office/drawing/2014/main" id="{FE5502AD-BD96-420E-0009-0DFC1C108ED7}"/>
              </a:ext>
            </a:extLst>
          </p:cNvPr>
          <p:cNvPicPr/>
          <p:nvPr/>
        </p:nvPicPr>
        <p:blipFill rotWithShape="1">
          <a:blip r:embed="rId3"/>
          <a:srcRect t="19598"/>
          <a:stretch/>
        </p:blipFill>
        <p:spPr>
          <a:xfrm>
            <a:off x="20" y="2959630"/>
            <a:ext cx="6400781" cy="3898370"/>
          </a:xfrm>
          <a:prstGeom prst="rect">
            <a:avLst/>
          </a:prstGeom>
        </p:spPr>
      </p:pic>
      <p:pic>
        <p:nvPicPr>
          <p:cNvPr id="5" name="Picture 4">
            <a:extLst>
              <a:ext uri="{FF2B5EF4-FFF2-40B4-BE49-F238E27FC236}">
                <a16:creationId xmlns:a16="http://schemas.microsoft.com/office/drawing/2014/main" id="{23F4D3A8-88DF-B841-E5AC-EAAE24E0C943}"/>
              </a:ext>
            </a:extLst>
          </p:cNvPr>
          <p:cNvPicPr/>
          <p:nvPr/>
        </p:nvPicPr>
        <p:blipFill rotWithShape="1">
          <a:blip r:embed="rId4"/>
          <a:srcRect t="7373" b="790"/>
          <a:stretch/>
        </p:blipFill>
        <p:spPr>
          <a:xfrm>
            <a:off x="6591299" y="1"/>
            <a:ext cx="5600701" cy="6857999"/>
          </a:xfrm>
          <a:prstGeom prst="rect">
            <a:avLst/>
          </a:prstGeom>
        </p:spPr>
      </p:pic>
      <p:cxnSp>
        <p:nvCxnSpPr>
          <p:cNvPr id="7" name="Straight Arrow Connector 6">
            <a:extLst>
              <a:ext uri="{FF2B5EF4-FFF2-40B4-BE49-F238E27FC236}">
                <a16:creationId xmlns:a16="http://schemas.microsoft.com/office/drawing/2014/main" id="{5C1B3453-B719-3B62-F950-FBCDDC36D00E}"/>
              </a:ext>
            </a:extLst>
          </p:cNvPr>
          <p:cNvCxnSpPr>
            <a:cxnSpLocks/>
          </p:cNvCxnSpPr>
          <p:nvPr/>
        </p:nvCxnSpPr>
        <p:spPr>
          <a:xfrm flipH="1">
            <a:off x="1066800" y="1788742"/>
            <a:ext cx="3875314" cy="117088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453456"/>
      </p:ext>
    </p:extLst>
  </p:cSld>
  <p:clrMapOvr>
    <a:masterClrMapping/>
  </p:clrMapOvr>
</p:sld>
</file>

<file path=ppt/theme/theme1.xml><?xml version="1.0" encoding="utf-8"?>
<a:theme xmlns:a="http://schemas.openxmlformats.org/drawingml/2006/main" name="Office Theme">
  <a:themeElements>
    <a:clrScheme name="ISPC Theme Colors">
      <a:dk1>
        <a:srgbClr val="000000"/>
      </a:dk1>
      <a:lt1>
        <a:srgbClr val="FFFFFF"/>
      </a:lt1>
      <a:dk2>
        <a:srgbClr val="485A73"/>
      </a:dk2>
      <a:lt2>
        <a:srgbClr val="E7E6E6"/>
      </a:lt2>
      <a:accent1>
        <a:srgbClr val="274271"/>
      </a:accent1>
      <a:accent2>
        <a:srgbClr val="ED7D31"/>
      </a:accent2>
      <a:accent3>
        <a:srgbClr val="888A8A"/>
      </a:accent3>
      <a:accent4>
        <a:srgbClr val="FFC000"/>
      </a:accent4>
      <a:accent5>
        <a:srgbClr val="58B4E7"/>
      </a:accent5>
      <a:accent6>
        <a:srgbClr val="FF8900"/>
      </a:accent6>
      <a:hlink>
        <a:srgbClr val="007BF2"/>
      </a:hlink>
      <a:folHlink>
        <a:srgbClr val="5C1D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1947</Words>
  <Application>Microsoft Macintosh PowerPoint</Application>
  <PresentationFormat>Widescreen</PresentationFormat>
  <Paragraphs>238</Paragraphs>
  <Slides>47</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Courier New</vt:lpstr>
      <vt:lpstr>Helvetica Neue</vt:lpstr>
      <vt:lpstr>Helvetica Neue Light</vt:lpstr>
      <vt:lpstr>HELVETICA NEUE THIN</vt:lpstr>
      <vt:lpstr>IOWAN OLD STYLE ROMAN</vt:lpstr>
      <vt:lpstr>IOWAN OLD STYLE ROMAN</vt:lpstr>
      <vt:lpstr>Wingdings</vt:lpstr>
      <vt:lpstr>Office Theme</vt:lpstr>
      <vt:lpstr>Digger Derrick Operator Training</vt:lpstr>
      <vt:lpstr>Objectives</vt:lpstr>
      <vt:lpstr>Outline</vt:lpstr>
      <vt:lpstr>Definition OSHA 1910.181</vt:lpstr>
      <vt:lpstr>Your Safety Manual</vt:lpstr>
      <vt:lpstr>Your Safety Manual</vt:lpstr>
      <vt:lpstr>Your Safety Manual</vt:lpstr>
      <vt:lpstr>Parts of the Digger Derrick</vt:lpstr>
      <vt:lpstr>Parts of the Digger Derrick</vt:lpstr>
      <vt:lpstr>Parts of the Digger Derrick</vt:lpstr>
      <vt:lpstr>Parts of the Digger Derrick</vt:lpstr>
      <vt:lpstr>Parts of the Digger Derrick</vt:lpstr>
      <vt:lpstr>Parts of the Digger Derrick</vt:lpstr>
      <vt:lpstr>Parts of the Digger Derrick</vt:lpstr>
      <vt:lpstr>Parts of the Digger Derrick</vt:lpstr>
      <vt:lpstr>Parts of the Digger Derrick</vt:lpstr>
      <vt:lpstr>Parts of the Digger Derrick</vt:lpstr>
      <vt:lpstr>Parts of the Digger Derrick</vt:lpstr>
      <vt:lpstr>Outrigger Pads</vt:lpstr>
      <vt:lpstr>Parts of the Digger Derrick</vt:lpstr>
      <vt:lpstr>Parts of the Digger Derrick</vt:lpstr>
      <vt:lpstr>Parts of the Digger Derrick</vt:lpstr>
      <vt:lpstr>Parts of the Digger Derrick</vt:lpstr>
      <vt:lpstr>Parts of the Digger Derrick</vt:lpstr>
      <vt:lpstr>Inspection</vt:lpstr>
      <vt:lpstr>Warning</vt:lpstr>
      <vt:lpstr>Hand Signals</vt:lpstr>
      <vt:lpstr>Hand Signals</vt:lpstr>
      <vt:lpstr>Hand Signals</vt:lpstr>
      <vt:lpstr>Hand Signals</vt:lpstr>
      <vt:lpstr>Hand Signals</vt:lpstr>
      <vt:lpstr>Hand Signals</vt:lpstr>
      <vt:lpstr>Hand Signals</vt:lpstr>
      <vt:lpstr>Hand Signals</vt:lpstr>
      <vt:lpstr>Hand Signals</vt:lpstr>
      <vt:lpstr>Hand Signals</vt:lpstr>
      <vt:lpstr>Hand Signals</vt:lpstr>
      <vt:lpstr>Hand Signals</vt:lpstr>
      <vt:lpstr>Hand Signals</vt:lpstr>
      <vt:lpstr>Hand Signals</vt:lpstr>
      <vt:lpstr>Hand Signals</vt:lpstr>
      <vt:lpstr>Job Safety Analysis</vt:lpstr>
      <vt:lpstr>Job Safety Analysis</vt:lpstr>
      <vt:lpstr>Job Safety Analysis</vt:lpstr>
      <vt:lpstr>Job Safety Analysis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Yaeger</dc:creator>
  <cp:lastModifiedBy>Jamie Yaeger</cp:lastModifiedBy>
  <cp:revision>73</cp:revision>
  <dcterms:created xsi:type="dcterms:W3CDTF">2022-06-10T13:49:50Z</dcterms:created>
  <dcterms:modified xsi:type="dcterms:W3CDTF">2022-07-28T13:29:51Z</dcterms:modified>
</cp:coreProperties>
</file>